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Roboto Slab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Roboto" panose="020B0604020202020204" charset="0"/>
      <p:regular r:id="rId17"/>
    </p:embeddedFont>
    <p:embeddedFont>
      <p:font typeface="Roboto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5274" autoAdjust="0"/>
  </p:normalViewPr>
  <p:slideViewPr>
    <p:cSldViewPr>
      <p:cViewPr varScale="1">
        <p:scale>
          <a:sx n="55" d="100"/>
          <a:sy n="55" d="100"/>
        </p:scale>
        <p:origin x="658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29.04.2025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hyperlink" Target="https://gamma.app/?utm_source=made-with-gamma" TargetMode="External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1B2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02733"/>
            </a:solidFill>
          </p:spPr>
        </p:sp>
      </p:grpSp>
      <p:sp>
        <p:nvSpPr>
          <p:cNvPr id="6" name="Freeform 6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992238" y="3410545"/>
            <a:ext cx="9445526" cy="1771947"/>
            <a:chOff x="0" y="0"/>
            <a:chExt cx="12594035" cy="236259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2594035" cy="2362597"/>
            </a:xfrm>
            <a:custGeom>
              <a:avLst/>
              <a:gdLst/>
              <a:ahLst/>
              <a:cxnLst/>
              <a:rect l="l" t="t" r="r" b="b"/>
              <a:pathLst>
                <a:path w="12594035" h="2362597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12594035" cy="238164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76B9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Spotify Music Trends: Streaming Data at Scale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2238" y="5607695"/>
            <a:ext cx="9445526" cy="453629"/>
            <a:chOff x="0" y="0"/>
            <a:chExt cx="12594035" cy="60483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95250"/>
              <a:ext cx="12594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Analyzing Global Listener Behavior and Genre Evolution Using Azure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87475" y="6396632"/>
            <a:ext cx="463154" cy="463154"/>
            <a:chOff x="0" y="0"/>
            <a:chExt cx="617538" cy="617538"/>
          </a:xfrm>
        </p:grpSpPr>
        <p:sp>
          <p:nvSpPr>
            <p:cNvPr id="15" name="Freeform 15"/>
            <p:cNvSpPr/>
            <p:nvPr/>
          </p:nvSpPr>
          <p:spPr>
            <a:xfrm>
              <a:off x="6350" y="6350"/>
              <a:ext cx="604901" cy="604901"/>
            </a:xfrm>
            <a:custGeom>
              <a:avLst/>
              <a:gdLst/>
              <a:ahLst/>
              <a:cxnLst/>
              <a:rect l="l" t="t" r="r" b="b"/>
              <a:pathLst>
                <a:path w="604901" h="604901">
                  <a:moveTo>
                    <a:pt x="0" y="302387"/>
                  </a:moveTo>
                  <a:cubicBezTo>
                    <a:pt x="0" y="135382"/>
                    <a:pt x="135382" y="0"/>
                    <a:pt x="302387" y="0"/>
                  </a:cubicBezTo>
                  <a:cubicBezTo>
                    <a:pt x="469392" y="0"/>
                    <a:pt x="604901" y="135382"/>
                    <a:pt x="604901" y="302387"/>
                  </a:cubicBezTo>
                  <a:cubicBezTo>
                    <a:pt x="604901" y="469392"/>
                    <a:pt x="469392" y="604901"/>
                    <a:pt x="302387" y="604901"/>
                  </a:cubicBezTo>
                  <a:cubicBezTo>
                    <a:pt x="135382" y="604901"/>
                    <a:pt x="0" y="469392"/>
                    <a:pt x="0" y="302387"/>
                  </a:cubicBezTo>
                  <a:close/>
                </a:path>
              </a:pathLst>
            </a:custGeom>
            <a:solidFill>
              <a:srgbClr val="1D5C81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0" y="0"/>
              <a:ext cx="617601" cy="617601"/>
            </a:xfrm>
            <a:custGeom>
              <a:avLst/>
              <a:gdLst/>
              <a:ahLst/>
              <a:cxnLst/>
              <a:rect l="l" t="t" r="r" b="b"/>
              <a:pathLst>
                <a:path w="617601" h="617601">
                  <a:moveTo>
                    <a:pt x="0" y="308737"/>
                  </a:moveTo>
                  <a:cubicBezTo>
                    <a:pt x="0" y="138303"/>
                    <a:pt x="138303" y="0"/>
                    <a:pt x="308737" y="0"/>
                  </a:cubicBezTo>
                  <a:cubicBezTo>
                    <a:pt x="310642" y="0"/>
                    <a:pt x="312547" y="889"/>
                    <a:pt x="313690" y="2413"/>
                  </a:cubicBezTo>
                  <a:lnTo>
                    <a:pt x="308737" y="6350"/>
                  </a:lnTo>
                  <a:lnTo>
                    <a:pt x="308737" y="0"/>
                  </a:lnTo>
                  <a:lnTo>
                    <a:pt x="308737" y="6350"/>
                  </a:lnTo>
                  <a:lnTo>
                    <a:pt x="308737" y="0"/>
                  </a:lnTo>
                  <a:cubicBezTo>
                    <a:pt x="479298" y="0"/>
                    <a:pt x="617601" y="138303"/>
                    <a:pt x="617601" y="308737"/>
                  </a:cubicBezTo>
                  <a:cubicBezTo>
                    <a:pt x="617601" y="311150"/>
                    <a:pt x="616204" y="313309"/>
                    <a:pt x="614045" y="314452"/>
                  </a:cubicBezTo>
                  <a:lnTo>
                    <a:pt x="611251" y="308737"/>
                  </a:lnTo>
                  <a:lnTo>
                    <a:pt x="617601" y="308737"/>
                  </a:lnTo>
                  <a:cubicBezTo>
                    <a:pt x="617601" y="479298"/>
                    <a:pt x="479298" y="617474"/>
                    <a:pt x="308864" y="617474"/>
                  </a:cubicBezTo>
                  <a:lnTo>
                    <a:pt x="308864" y="611124"/>
                  </a:lnTo>
                  <a:lnTo>
                    <a:pt x="308864" y="604774"/>
                  </a:lnTo>
                  <a:lnTo>
                    <a:pt x="308864" y="611124"/>
                  </a:lnTo>
                  <a:lnTo>
                    <a:pt x="308864" y="617474"/>
                  </a:lnTo>
                  <a:cubicBezTo>
                    <a:pt x="138303" y="617601"/>
                    <a:pt x="0" y="479298"/>
                    <a:pt x="0" y="308737"/>
                  </a:cubicBezTo>
                  <a:lnTo>
                    <a:pt x="6350" y="308737"/>
                  </a:lnTo>
                  <a:lnTo>
                    <a:pt x="0" y="308737"/>
                  </a:lnTo>
                  <a:moveTo>
                    <a:pt x="12700" y="308737"/>
                  </a:moveTo>
                  <a:lnTo>
                    <a:pt x="6350" y="308737"/>
                  </a:lnTo>
                  <a:lnTo>
                    <a:pt x="12700" y="308737"/>
                  </a:lnTo>
                  <a:cubicBezTo>
                    <a:pt x="12700" y="472313"/>
                    <a:pt x="145288" y="604901"/>
                    <a:pt x="308737" y="604901"/>
                  </a:cubicBezTo>
                  <a:cubicBezTo>
                    <a:pt x="312293" y="604901"/>
                    <a:pt x="315087" y="607695"/>
                    <a:pt x="315087" y="611251"/>
                  </a:cubicBezTo>
                  <a:cubicBezTo>
                    <a:pt x="315087" y="614807"/>
                    <a:pt x="312293" y="617601"/>
                    <a:pt x="308737" y="617601"/>
                  </a:cubicBezTo>
                  <a:cubicBezTo>
                    <a:pt x="305181" y="617601"/>
                    <a:pt x="302387" y="614807"/>
                    <a:pt x="302387" y="611251"/>
                  </a:cubicBezTo>
                  <a:cubicBezTo>
                    <a:pt x="302387" y="607695"/>
                    <a:pt x="305181" y="604901"/>
                    <a:pt x="308737" y="604901"/>
                  </a:cubicBezTo>
                  <a:cubicBezTo>
                    <a:pt x="472313" y="604901"/>
                    <a:pt x="604774" y="472313"/>
                    <a:pt x="604774" y="308864"/>
                  </a:cubicBezTo>
                  <a:cubicBezTo>
                    <a:pt x="604774" y="306451"/>
                    <a:pt x="606171" y="304292"/>
                    <a:pt x="608330" y="303149"/>
                  </a:cubicBezTo>
                  <a:lnTo>
                    <a:pt x="611124" y="308864"/>
                  </a:lnTo>
                  <a:lnTo>
                    <a:pt x="604774" y="308864"/>
                  </a:lnTo>
                  <a:cubicBezTo>
                    <a:pt x="604901" y="145288"/>
                    <a:pt x="472313" y="12700"/>
                    <a:pt x="308737" y="12700"/>
                  </a:cubicBezTo>
                  <a:cubicBezTo>
                    <a:pt x="306832" y="12700"/>
                    <a:pt x="304927" y="11811"/>
                    <a:pt x="303784" y="10287"/>
                  </a:cubicBezTo>
                  <a:lnTo>
                    <a:pt x="308737" y="6350"/>
                  </a:lnTo>
                  <a:lnTo>
                    <a:pt x="308737" y="12700"/>
                  </a:lnTo>
                  <a:cubicBezTo>
                    <a:pt x="145288" y="12700"/>
                    <a:pt x="12700" y="145288"/>
                    <a:pt x="12700" y="308737"/>
                  </a:cubicBezTo>
                  <a:close/>
                </a:path>
              </a:pathLst>
            </a:custGeom>
            <a:solidFill>
              <a:srgbClr val="4D4D51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1135261" y="6567190"/>
            <a:ext cx="167431" cy="121890"/>
            <a:chOff x="0" y="0"/>
            <a:chExt cx="223242" cy="16252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23242" cy="162520"/>
            </a:xfrm>
            <a:custGeom>
              <a:avLst/>
              <a:gdLst/>
              <a:ahLst/>
              <a:cxnLst/>
              <a:rect l="l" t="t" r="r" b="b"/>
              <a:pathLst>
                <a:path w="223242" h="162520">
                  <a:moveTo>
                    <a:pt x="0" y="0"/>
                  </a:moveTo>
                  <a:lnTo>
                    <a:pt x="223242" y="0"/>
                  </a:lnTo>
                  <a:lnTo>
                    <a:pt x="223242" y="162520"/>
                  </a:lnTo>
                  <a:lnTo>
                    <a:pt x="0" y="1625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9525"/>
              <a:ext cx="223242" cy="15299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937"/>
                </a:lnSpc>
              </a:pPr>
              <a:r>
                <a:rPr lang="en-US" sz="937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AN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87550" y="6380261"/>
            <a:ext cx="3278386" cy="496044"/>
            <a:chOff x="0" y="0"/>
            <a:chExt cx="4371182" cy="6613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371182" cy="661392"/>
            </a:xfrm>
            <a:custGeom>
              <a:avLst/>
              <a:gdLst/>
              <a:ahLst/>
              <a:cxnLst/>
              <a:rect l="l" t="t" r="r" b="b"/>
              <a:pathLst>
                <a:path w="4371182" h="661392">
                  <a:moveTo>
                    <a:pt x="0" y="0"/>
                  </a:moveTo>
                  <a:lnTo>
                    <a:pt x="4371182" y="0"/>
                  </a:lnTo>
                  <a:lnTo>
                    <a:pt x="4371182" y="661392"/>
                  </a:lnTo>
                  <a:lnTo>
                    <a:pt x="0" y="6613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66675"/>
              <a:ext cx="4371182" cy="72806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74"/>
                </a:lnSpc>
              </a:pPr>
              <a:r>
                <a:rPr lang="en-US" sz="2750" b="1">
                  <a:solidFill>
                    <a:srgbClr val="D6E5E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by ABHISHEK NIRAJ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1B2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02733"/>
            </a:solidFill>
          </p:spPr>
        </p:sp>
      </p:grpSp>
      <p:sp>
        <p:nvSpPr>
          <p:cNvPr id="6" name="Freeform 6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 descr="preencoded.png"/>
          <p:cNvSpPr/>
          <p:nvPr/>
        </p:nvSpPr>
        <p:spPr>
          <a:xfrm>
            <a:off x="10439400" y="0"/>
            <a:ext cx="78486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887165" y="774055"/>
            <a:ext cx="6337547" cy="792064"/>
            <a:chOff x="0" y="0"/>
            <a:chExt cx="8450063" cy="105608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450063" cy="1056085"/>
            </a:xfrm>
            <a:custGeom>
              <a:avLst/>
              <a:gdLst/>
              <a:ahLst/>
              <a:cxnLst/>
              <a:rect l="l" t="t" r="r" b="b"/>
              <a:pathLst>
                <a:path w="8450063" h="1056085">
                  <a:moveTo>
                    <a:pt x="0" y="0"/>
                  </a:moveTo>
                  <a:lnTo>
                    <a:pt x="8450063" y="0"/>
                  </a:lnTo>
                  <a:lnTo>
                    <a:pt x="8450063" y="1056085"/>
                  </a:lnTo>
                  <a:lnTo>
                    <a:pt x="0" y="10560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8450063" cy="107513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187"/>
                </a:lnSpc>
              </a:pPr>
              <a:r>
                <a:rPr lang="en-US" sz="4937">
                  <a:solidFill>
                    <a:srgbClr val="76B9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Project Overview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87165" y="1946225"/>
            <a:ext cx="5069979" cy="633710"/>
            <a:chOff x="0" y="0"/>
            <a:chExt cx="6759972" cy="84494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759972" cy="844947"/>
            </a:xfrm>
            <a:custGeom>
              <a:avLst/>
              <a:gdLst/>
              <a:ahLst/>
              <a:cxnLst/>
              <a:rect l="l" t="t" r="r" b="b"/>
              <a:pathLst>
                <a:path w="6759972" h="844947">
                  <a:moveTo>
                    <a:pt x="0" y="0"/>
                  </a:moveTo>
                  <a:lnTo>
                    <a:pt x="6759972" y="0"/>
                  </a:lnTo>
                  <a:lnTo>
                    <a:pt x="6759972" y="844947"/>
                  </a:lnTo>
                  <a:lnTo>
                    <a:pt x="0" y="8449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9050"/>
              <a:ext cx="6759972" cy="8639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937"/>
                </a:lnSpc>
              </a:pPr>
              <a:r>
                <a:rPr lang="en-US" sz="3937">
                  <a:solidFill>
                    <a:srgbClr val="76B9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Objective: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87165" y="2960042"/>
            <a:ext cx="9655671" cy="405408"/>
            <a:chOff x="0" y="0"/>
            <a:chExt cx="12874228" cy="54054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2874228" cy="540543"/>
            </a:xfrm>
            <a:custGeom>
              <a:avLst/>
              <a:gdLst/>
              <a:ahLst/>
              <a:cxnLst/>
              <a:rect l="l" t="t" r="r" b="b"/>
              <a:pathLst>
                <a:path w="12874228" h="540543">
                  <a:moveTo>
                    <a:pt x="0" y="0"/>
                  </a:moveTo>
                  <a:lnTo>
                    <a:pt x="12874228" y="0"/>
                  </a:lnTo>
                  <a:lnTo>
                    <a:pt x="12874228" y="540543"/>
                  </a:lnTo>
                  <a:lnTo>
                    <a:pt x="0" y="5405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95250"/>
              <a:ext cx="12874228" cy="63579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292199" lvl="1" indent="-146100" algn="l">
                <a:lnSpc>
                  <a:spcPts val="3187"/>
                </a:lnSpc>
                <a:buFont typeface="Arial"/>
                <a:buChar char="•"/>
              </a:pPr>
              <a:r>
                <a:rPr lang="en-US" sz="193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Ingest streaming music data from Spotify APIs using Azure cloud.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87165" y="3454152"/>
            <a:ext cx="9655671" cy="405408"/>
            <a:chOff x="0" y="0"/>
            <a:chExt cx="12874228" cy="54054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2874228" cy="540543"/>
            </a:xfrm>
            <a:custGeom>
              <a:avLst/>
              <a:gdLst/>
              <a:ahLst/>
              <a:cxnLst/>
              <a:rect l="l" t="t" r="r" b="b"/>
              <a:pathLst>
                <a:path w="12874228" h="540543">
                  <a:moveTo>
                    <a:pt x="0" y="0"/>
                  </a:moveTo>
                  <a:lnTo>
                    <a:pt x="12874228" y="0"/>
                  </a:lnTo>
                  <a:lnTo>
                    <a:pt x="12874228" y="540543"/>
                  </a:lnTo>
                  <a:lnTo>
                    <a:pt x="0" y="5405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95250"/>
              <a:ext cx="12874228" cy="63579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292199" lvl="1" indent="-146100" algn="l">
                <a:lnSpc>
                  <a:spcPts val="3187"/>
                </a:lnSpc>
                <a:buFont typeface="Arial"/>
                <a:buChar char="•"/>
              </a:pPr>
              <a:r>
                <a:rPr lang="en-US" sz="193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Analyze global listener behavior and genre evolution.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882402" y="4139952"/>
            <a:ext cx="9665196" cy="4601616"/>
            <a:chOff x="0" y="0"/>
            <a:chExt cx="12886928" cy="613548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2886944" cy="6135497"/>
            </a:xfrm>
            <a:custGeom>
              <a:avLst/>
              <a:gdLst/>
              <a:ahLst/>
              <a:cxnLst/>
              <a:rect l="l" t="t" r="r" b="b"/>
              <a:pathLst>
                <a:path w="12886944" h="6135497">
                  <a:moveTo>
                    <a:pt x="0" y="57023"/>
                  </a:moveTo>
                  <a:cubicBezTo>
                    <a:pt x="0" y="25527"/>
                    <a:pt x="25527" y="0"/>
                    <a:pt x="57150" y="0"/>
                  </a:cubicBezTo>
                  <a:lnTo>
                    <a:pt x="12829794" y="0"/>
                  </a:lnTo>
                  <a:lnTo>
                    <a:pt x="12829794" y="6350"/>
                  </a:lnTo>
                  <a:lnTo>
                    <a:pt x="12829794" y="0"/>
                  </a:lnTo>
                  <a:cubicBezTo>
                    <a:pt x="12861289" y="0"/>
                    <a:pt x="12886944" y="25527"/>
                    <a:pt x="12886944" y="57023"/>
                  </a:cubicBezTo>
                  <a:lnTo>
                    <a:pt x="12880594" y="57023"/>
                  </a:lnTo>
                  <a:lnTo>
                    <a:pt x="12886944" y="57023"/>
                  </a:lnTo>
                  <a:lnTo>
                    <a:pt x="12886944" y="6078474"/>
                  </a:lnTo>
                  <a:lnTo>
                    <a:pt x="12880594" y="6078474"/>
                  </a:lnTo>
                  <a:lnTo>
                    <a:pt x="12886944" y="6078474"/>
                  </a:lnTo>
                  <a:cubicBezTo>
                    <a:pt x="12886944" y="6109970"/>
                    <a:pt x="12861417" y="6135497"/>
                    <a:pt x="12829794" y="6135497"/>
                  </a:cubicBezTo>
                  <a:lnTo>
                    <a:pt x="12829794" y="6129147"/>
                  </a:lnTo>
                  <a:lnTo>
                    <a:pt x="12829794" y="6135497"/>
                  </a:lnTo>
                  <a:lnTo>
                    <a:pt x="57150" y="6135497"/>
                  </a:lnTo>
                  <a:lnTo>
                    <a:pt x="57150" y="6129147"/>
                  </a:lnTo>
                  <a:lnTo>
                    <a:pt x="57150" y="6135497"/>
                  </a:lnTo>
                  <a:cubicBezTo>
                    <a:pt x="25654" y="6135497"/>
                    <a:pt x="0" y="6109970"/>
                    <a:pt x="0" y="6078474"/>
                  </a:cubicBezTo>
                  <a:lnTo>
                    <a:pt x="0" y="57023"/>
                  </a:lnTo>
                  <a:lnTo>
                    <a:pt x="6350" y="57023"/>
                  </a:lnTo>
                  <a:lnTo>
                    <a:pt x="0" y="57023"/>
                  </a:lnTo>
                  <a:moveTo>
                    <a:pt x="12700" y="57023"/>
                  </a:moveTo>
                  <a:lnTo>
                    <a:pt x="12700" y="6078474"/>
                  </a:lnTo>
                  <a:lnTo>
                    <a:pt x="6350" y="6078474"/>
                  </a:lnTo>
                  <a:lnTo>
                    <a:pt x="12700" y="6078474"/>
                  </a:lnTo>
                  <a:cubicBezTo>
                    <a:pt x="12700" y="6102985"/>
                    <a:pt x="32512" y="6122797"/>
                    <a:pt x="57150" y="6122797"/>
                  </a:cubicBezTo>
                  <a:lnTo>
                    <a:pt x="12829794" y="6122797"/>
                  </a:lnTo>
                  <a:cubicBezTo>
                    <a:pt x="12854305" y="6122797"/>
                    <a:pt x="12874244" y="6102985"/>
                    <a:pt x="12874244" y="6078474"/>
                  </a:cubicBezTo>
                  <a:lnTo>
                    <a:pt x="12874244" y="57023"/>
                  </a:lnTo>
                  <a:cubicBezTo>
                    <a:pt x="12874244" y="32512"/>
                    <a:pt x="12854432" y="12700"/>
                    <a:pt x="12829794" y="12700"/>
                  </a:cubicBezTo>
                  <a:lnTo>
                    <a:pt x="57150" y="12700"/>
                  </a:lnTo>
                  <a:lnTo>
                    <a:pt x="57150" y="6350"/>
                  </a:lnTo>
                  <a:lnTo>
                    <a:pt x="57150" y="12700"/>
                  </a:lnTo>
                  <a:cubicBezTo>
                    <a:pt x="32512" y="12700"/>
                    <a:pt x="12700" y="32512"/>
                    <a:pt x="12700" y="57023"/>
                  </a:cubicBezTo>
                  <a:close/>
                </a:path>
              </a:pathLst>
            </a:custGeom>
            <a:solidFill>
              <a:srgbClr val="FFFFFF">
                <a:alpha val="5490"/>
              </a:srgbClr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896690" y="4154240"/>
            <a:ext cx="9636621" cy="1681757"/>
            <a:chOff x="0" y="0"/>
            <a:chExt cx="12848828" cy="2242343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2848844" cy="2242312"/>
            </a:xfrm>
            <a:custGeom>
              <a:avLst/>
              <a:gdLst/>
              <a:ahLst/>
              <a:cxnLst/>
              <a:rect l="l" t="t" r="r" b="b"/>
              <a:pathLst>
                <a:path w="12848844" h="2242312">
                  <a:moveTo>
                    <a:pt x="0" y="0"/>
                  </a:moveTo>
                  <a:lnTo>
                    <a:pt x="12848844" y="0"/>
                  </a:lnTo>
                  <a:lnTo>
                    <a:pt x="12848844" y="2242312"/>
                  </a:lnTo>
                  <a:lnTo>
                    <a:pt x="0" y="2242312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1150292" y="4315718"/>
            <a:ext cx="3168700" cy="396031"/>
            <a:chOff x="0" y="0"/>
            <a:chExt cx="4224933" cy="52804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4224933" cy="528042"/>
            </a:xfrm>
            <a:custGeom>
              <a:avLst/>
              <a:gdLst/>
              <a:ahLst/>
              <a:cxnLst/>
              <a:rect l="l" t="t" r="r" b="b"/>
              <a:pathLst>
                <a:path w="4224933" h="528042">
                  <a:moveTo>
                    <a:pt x="0" y="0"/>
                  </a:moveTo>
                  <a:lnTo>
                    <a:pt x="4224933" y="0"/>
                  </a:lnTo>
                  <a:lnTo>
                    <a:pt x="4224933" y="528042"/>
                  </a:lnTo>
                  <a:lnTo>
                    <a:pt x="0" y="5280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9525"/>
              <a:ext cx="4224933" cy="53756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62"/>
                </a:lnSpc>
              </a:pPr>
              <a:r>
                <a:rPr lang="en-US" sz="2437" dirty="0">
                  <a:solidFill>
                    <a:srgbClr val="76B9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Data Ingestion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150292" y="4863704"/>
            <a:ext cx="3948112" cy="810816"/>
            <a:chOff x="0" y="0"/>
            <a:chExt cx="5264150" cy="108108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264150" cy="1081088"/>
            </a:xfrm>
            <a:custGeom>
              <a:avLst/>
              <a:gdLst/>
              <a:ahLst/>
              <a:cxnLst/>
              <a:rect l="l" t="t" r="r" b="b"/>
              <a:pathLst>
                <a:path w="5264150" h="1081088">
                  <a:moveTo>
                    <a:pt x="0" y="0"/>
                  </a:moveTo>
                  <a:lnTo>
                    <a:pt x="5264150" y="0"/>
                  </a:lnTo>
                  <a:lnTo>
                    <a:pt x="5264150" y="1081088"/>
                  </a:lnTo>
                  <a:lnTo>
                    <a:pt x="0" y="10810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95250"/>
              <a:ext cx="5264150" cy="11763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87"/>
                </a:lnSpc>
              </a:pPr>
              <a:r>
                <a:rPr lang="en-US" sz="1937" dirty="0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Spotify API streaming data collection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5614839" y="4315718"/>
            <a:ext cx="3168700" cy="396031"/>
            <a:chOff x="0" y="0"/>
            <a:chExt cx="4224933" cy="528042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4224933" cy="528042"/>
            </a:xfrm>
            <a:custGeom>
              <a:avLst/>
              <a:gdLst/>
              <a:ahLst/>
              <a:cxnLst/>
              <a:rect l="l" t="t" r="r" b="b"/>
              <a:pathLst>
                <a:path w="4224933" h="528042">
                  <a:moveTo>
                    <a:pt x="0" y="0"/>
                  </a:moveTo>
                  <a:lnTo>
                    <a:pt x="4224933" y="0"/>
                  </a:lnTo>
                  <a:lnTo>
                    <a:pt x="4224933" y="528042"/>
                  </a:lnTo>
                  <a:lnTo>
                    <a:pt x="0" y="5280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9525"/>
              <a:ext cx="4224933" cy="53756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62"/>
                </a:lnSpc>
              </a:pPr>
              <a:r>
                <a:rPr lang="en-US" sz="2437">
                  <a:solidFill>
                    <a:srgbClr val="76B9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Cloud Processing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5614839" y="4863704"/>
            <a:ext cx="4665018" cy="405408"/>
            <a:chOff x="0" y="0"/>
            <a:chExt cx="6220023" cy="540543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6220023" cy="540543"/>
            </a:xfrm>
            <a:custGeom>
              <a:avLst/>
              <a:gdLst/>
              <a:ahLst/>
              <a:cxnLst/>
              <a:rect l="l" t="t" r="r" b="b"/>
              <a:pathLst>
                <a:path w="6220023" h="540543">
                  <a:moveTo>
                    <a:pt x="0" y="0"/>
                  </a:moveTo>
                  <a:lnTo>
                    <a:pt x="6220023" y="0"/>
                  </a:lnTo>
                  <a:lnTo>
                    <a:pt x="6220023" y="540543"/>
                  </a:lnTo>
                  <a:lnTo>
                    <a:pt x="0" y="5405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95250"/>
              <a:ext cx="6220023" cy="63579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87"/>
                </a:lnSpc>
              </a:pPr>
              <a:r>
                <a:rPr lang="en-US" sz="193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Azure cloud services for scalability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896690" y="5835997"/>
            <a:ext cx="9636621" cy="2162919"/>
            <a:chOff x="0" y="0"/>
            <a:chExt cx="12848828" cy="2883892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2848844" cy="2883916"/>
            </a:xfrm>
            <a:custGeom>
              <a:avLst/>
              <a:gdLst/>
              <a:ahLst/>
              <a:cxnLst/>
              <a:rect l="l" t="t" r="r" b="b"/>
              <a:pathLst>
                <a:path w="12848844" h="2883916">
                  <a:moveTo>
                    <a:pt x="0" y="0"/>
                  </a:moveTo>
                  <a:lnTo>
                    <a:pt x="12848844" y="0"/>
                  </a:lnTo>
                  <a:lnTo>
                    <a:pt x="12848844" y="2883916"/>
                  </a:lnTo>
                  <a:lnTo>
                    <a:pt x="0" y="288391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id="38" name="Group 38"/>
          <p:cNvGrpSpPr/>
          <p:nvPr/>
        </p:nvGrpSpPr>
        <p:grpSpPr>
          <a:xfrm>
            <a:off x="1150292" y="5997476"/>
            <a:ext cx="3796159" cy="396031"/>
            <a:chOff x="0" y="0"/>
            <a:chExt cx="5061545" cy="528042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5061545" cy="528042"/>
            </a:xfrm>
            <a:custGeom>
              <a:avLst/>
              <a:gdLst/>
              <a:ahLst/>
              <a:cxnLst/>
              <a:rect l="l" t="t" r="r" b="b"/>
              <a:pathLst>
                <a:path w="5061545" h="528042">
                  <a:moveTo>
                    <a:pt x="0" y="0"/>
                  </a:moveTo>
                  <a:lnTo>
                    <a:pt x="5061545" y="0"/>
                  </a:lnTo>
                  <a:lnTo>
                    <a:pt x="5061545" y="528042"/>
                  </a:lnTo>
                  <a:lnTo>
                    <a:pt x="0" y="5280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0" name="TextBox 40"/>
            <p:cNvSpPr txBox="1"/>
            <p:nvPr/>
          </p:nvSpPr>
          <p:spPr>
            <a:xfrm>
              <a:off x="0" y="-9525"/>
              <a:ext cx="5061545" cy="53756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62"/>
                </a:lnSpc>
              </a:pPr>
              <a:r>
                <a:rPr lang="en-US" sz="2437">
                  <a:solidFill>
                    <a:srgbClr val="76B9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Analytics &amp; Visualization</a:t>
              </a:r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1150292" y="6545461"/>
            <a:ext cx="3948112" cy="810816"/>
            <a:chOff x="0" y="0"/>
            <a:chExt cx="5264150" cy="1081088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5264150" cy="1081088"/>
            </a:xfrm>
            <a:custGeom>
              <a:avLst/>
              <a:gdLst/>
              <a:ahLst/>
              <a:cxnLst/>
              <a:rect l="l" t="t" r="r" b="b"/>
              <a:pathLst>
                <a:path w="5264150" h="1081088">
                  <a:moveTo>
                    <a:pt x="0" y="0"/>
                  </a:moveTo>
                  <a:lnTo>
                    <a:pt x="5264150" y="0"/>
                  </a:lnTo>
                  <a:lnTo>
                    <a:pt x="5264150" y="1081088"/>
                  </a:lnTo>
                  <a:lnTo>
                    <a:pt x="0" y="10810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3" name="TextBox 43"/>
            <p:cNvSpPr txBox="1"/>
            <p:nvPr/>
          </p:nvSpPr>
          <p:spPr>
            <a:xfrm>
              <a:off x="0" y="-95250"/>
              <a:ext cx="5264150" cy="11763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292199" lvl="1" indent="-146100" algn="l">
                <a:lnSpc>
                  <a:spcPts val="3187"/>
                </a:lnSpc>
                <a:buFont typeface="Arial"/>
                <a:buChar char="•"/>
              </a:pPr>
              <a:r>
                <a:rPr lang="en-US" sz="193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Trend analysis on listening patterns</a:t>
              </a:r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5614839" y="5997476"/>
            <a:ext cx="3168700" cy="396031"/>
            <a:chOff x="0" y="0"/>
            <a:chExt cx="4224933" cy="528042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4224933" cy="528042"/>
            </a:xfrm>
            <a:custGeom>
              <a:avLst/>
              <a:gdLst/>
              <a:ahLst/>
              <a:cxnLst/>
              <a:rect l="l" t="t" r="r" b="b"/>
              <a:pathLst>
                <a:path w="4224933" h="528042">
                  <a:moveTo>
                    <a:pt x="0" y="0"/>
                  </a:moveTo>
                  <a:lnTo>
                    <a:pt x="4224933" y="0"/>
                  </a:lnTo>
                  <a:lnTo>
                    <a:pt x="4224933" y="528042"/>
                  </a:lnTo>
                  <a:lnTo>
                    <a:pt x="0" y="5280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6" name="TextBox 46"/>
            <p:cNvSpPr txBox="1"/>
            <p:nvPr/>
          </p:nvSpPr>
          <p:spPr>
            <a:xfrm>
              <a:off x="0" y="-9525"/>
              <a:ext cx="4224933" cy="53756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62"/>
                </a:lnSpc>
              </a:pPr>
              <a:r>
                <a:rPr lang="en-US" sz="2437">
                  <a:solidFill>
                    <a:srgbClr val="76B9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Scope</a:t>
              </a:r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5614839" y="6545461"/>
            <a:ext cx="4665018" cy="405408"/>
            <a:chOff x="0" y="0"/>
            <a:chExt cx="6220023" cy="540543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6220023" cy="540543"/>
            </a:xfrm>
            <a:custGeom>
              <a:avLst/>
              <a:gdLst/>
              <a:ahLst/>
              <a:cxnLst/>
              <a:rect l="l" t="t" r="r" b="b"/>
              <a:pathLst>
                <a:path w="6220023" h="540543">
                  <a:moveTo>
                    <a:pt x="0" y="0"/>
                  </a:moveTo>
                  <a:lnTo>
                    <a:pt x="6220023" y="0"/>
                  </a:lnTo>
                  <a:lnTo>
                    <a:pt x="6220023" y="540543"/>
                  </a:lnTo>
                  <a:lnTo>
                    <a:pt x="0" y="5405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9" name="TextBox 49"/>
            <p:cNvSpPr txBox="1"/>
            <p:nvPr/>
          </p:nvSpPr>
          <p:spPr>
            <a:xfrm>
              <a:off x="0" y="-95250"/>
              <a:ext cx="6220023" cy="63579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292199" lvl="1" indent="-146100" algn="l">
                <a:lnSpc>
                  <a:spcPts val="3187"/>
                </a:lnSpc>
                <a:buFont typeface="Arial"/>
                <a:buChar char="•"/>
              </a:pPr>
              <a:r>
                <a:rPr lang="en-US" sz="193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Spotify API data ingestion</a:t>
              </a:r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5614839" y="7026771"/>
            <a:ext cx="4665018" cy="405408"/>
            <a:chOff x="0" y="0"/>
            <a:chExt cx="6220023" cy="540543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6220023" cy="540543"/>
            </a:xfrm>
            <a:custGeom>
              <a:avLst/>
              <a:gdLst/>
              <a:ahLst/>
              <a:cxnLst/>
              <a:rect l="l" t="t" r="r" b="b"/>
              <a:pathLst>
                <a:path w="6220023" h="540543">
                  <a:moveTo>
                    <a:pt x="0" y="0"/>
                  </a:moveTo>
                  <a:lnTo>
                    <a:pt x="6220023" y="0"/>
                  </a:lnTo>
                  <a:lnTo>
                    <a:pt x="6220023" y="540543"/>
                  </a:lnTo>
                  <a:lnTo>
                    <a:pt x="0" y="5405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2" name="TextBox 52"/>
            <p:cNvSpPr txBox="1"/>
            <p:nvPr/>
          </p:nvSpPr>
          <p:spPr>
            <a:xfrm>
              <a:off x="0" y="-95250"/>
              <a:ext cx="6220023" cy="63579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292199" lvl="1" indent="-146100" algn="l">
                <a:lnSpc>
                  <a:spcPts val="3187"/>
                </a:lnSpc>
                <a:buFont typeface="Arial"/>
                <a:buChar char="•"/>
              </a:pPr>
              <a:r>
                <a:rPr lang="en-US" sz="193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Data transformation with PySpark</a:t>
              </a:r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5614839" y="7508081"/>
            <a:ext cx="4665018" cy="405408"/>
            <a:chOff x="0" y="0"/>
            <a:chExt cx="6220023" cy="540543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6220023" cy="540543"/>
            </a:xfrm>
            <a:custGeom>
              <a:avLst/>
              <a:gdLst/>
              <a:ahLst/>
              <a:cxnLst/>
              <a:rect l="l" t="t" r="r" b="b"/>
              <a:pathLst>
                <a:path w="6220023" h="540543">
                  <a:moveTo>
                    <a:pt x="0" y="0"/>
                  </a:moveTo>
                  <a:lnTo>
                    <a:pt x="6220023" y="0"/>
                  </a:lnTo>
                  <a:lnTo>
                    <a:pt x="6220023" y="540543"/>
                  </a:lnTo>
                  <a:lnTo>
                    <a:pt x="0" y="5405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5" name="TextBox 55"/>
            <p:cNvSpPr txBox="1"/>
            <p:nvPr/>
          </p:nvSpPr>
          <p:spPr>
            <a:xfrm>
              <a:off x="0" y="-95250"/>
              <a:ext cx="6220023" cy="63579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292199" lvl="1" indent="-146100" algn="l">
                <a:lnSpc>
                  <a:spcPts val="3187"/>
                </a:lnSpc>
                <a:buFont typeface="Arial"/>
                <a:buChar char="•"/>
              </a:pPr>
              <a:r>
                <a:rPr lang="en-US" sz="193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Data lake architecture deployment</a:t>
              </a:r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896690" y="7998916"/>
            <a:ext cx="9636621" cy="728365"/>
            <a:chOff x="0" y="0"/>
            <a:chExt cx="12848828" cy="971153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12848844" cy="971169"/>
            </a:xfrm>
            <a:custGeom>
              <a:avLst/>
              <a:gdLst/>
              <a:ahLst/>
              <a:cxnLst/>
              <a:rect l="l" t="t" r="r" b="b"/>
              <a:pathLst>
                <a:path w="12848844" h="971169">
                  <a:moveTo>
                    <a:pt x="0" y="0"/>
                  </a:moveTo>
                  <a:lnTo>
                    <a:pt x="12848844" y="0"/>
                  </a:lnTo>
                  <a:lnTo>
                    <a:pt x="12848844" y="971169"/>
                  </a:lnTo>
                  <a:lnTo>
                    <a:pt x="0" y="971169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1B2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11430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02733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7850236" y="1087635"/>
            <a:ext cx="8151763" cy="959953"/>
            <a:chOff x="-1" y="-19052"/>
            <a:chExt cx="10869017" cy="127993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582077" cy="1181298"/>
            </a:xfrm>
            <a:custGeom>
              <a:avLst/>
              <a:gdLst/>
              <a:ahLst/>
              <a:cxnLst/>
              <a:rect l="l" t="t" r="r" b="b"/>
              <a:pathLst>
                <a:path w="10582077" h="1181298">
                  <a:moveTo>
                    <a:pt x="0" y="0"/>
                  </a:moveTo>
                  <a:lnTo>
                    <a:pt x="10582077" y="0"/>
                  </a:lnTo>
                  <a:lnTo>
                    <a:pt x="10582077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-1" y="-19052"/>
              <a:ext cx="10869017" cy="127993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dirty="0">
                  <a:solidFill>
                    <a:srgbClr val="76B9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Roles &amp; Responsibilities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850237" y="2413099"/>
            <a:ext cx="637877" cy="637878"/>
            <a:chOff x="0" y="0"/>
            <a:chExt cx="850503" cy="85050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3F4652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8771632" y="2510432"/>
            <a:ext cx="3624262" cy="885825"/>
            <a:chOff x="0" y="0"/>
            <a:chExt cx="4832350" cy="11811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832350" cy="1181100"/>
            </a:xfrm>
            <a:custGeom>
              <a:avLst/>
              <a:gdLst/>
              <a:ahLst/>
              <a:cxnLst/>
              <a:rect l="l" t="t" r="r" b="b"/>
              <a:pathLst>
                <a:path w="4832350" h="1181100">
                  <a:moveTo>
                    <a:pt x="0" y="0"/>
                  </a:moveTo>
                  <a:lnTo>
                    <a:pt x="4832350" y="0"/>
                  </a:lnTo>
                  <a:lnTo>
                    <a:pt x="4832350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4832350" cy="12001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dirty="0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Data Pipeline Development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8771632" y="3566369"/>
            <a:ext cx="3624262" cy="907256"/>
            <a:chOff x="0" y="0"/>
            <a:chExt cx="4832350" cy="120967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832350" cy="1209675"/>
            </a:xfrm>
            <a:custGeom>
              <a:avLst/>
              <a:gdLst/>
              <a:ahLst/>
              <a:cxnLst/>
              <a:rect l="l" t="t" r="r" b="b"/>
              <a:pathLst>
                <a:path w="4832350" h="1209675">
                  <a:moveTo>
                    <a:pt x="0" y="0"/>
                  </a:moveTo>
                  <a:lnTo>
                    <a:pt x="4832350" y="0"/>
                  </a:lnTo>
                  <a:lnTo>
                    <a:pt x="48323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95250"/>
              <a:ext cx="4832350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Azure Data Factory API integration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8771632" y="4572744"/>
            <a:ext cx="3624262" cy="907256"/>
            <a:chOff x="0" y="0"/>
            <a:chExt cx="4832350" cy="1209675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832350" cy="1209675"/>
            </a:xfrm>
            <a:custGeom>
              <a:avLst/>
              <a:gdLst/>
              <a:ahLst/>
              <a:cxnLst/>
              <a:rect l="l" t="t" r="r" b="b"/>
              <a:pathLst>
                <a:path w="4832350" h="1209675">
                  <a:moveTo>
                    <a:pt x="0" y="0"/>
                  </a:moveTo>
                  <a:lnTo>
                    <a:pt x="4832350" y="0"/>
                  </a:lnTo>
                  <a:lnTo>
                    <a:pt x="48323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95250"/>
              <a:ext cx="4832350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Azure Data Factory for playlist and track data.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8771632" y="5579120"/>
            <a:ext cx="3624262" cy="907256"/>
            <a:chOff x="0" y="0"/>
            <a:chExt cx="4832350" cy="120967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832350" cy="1209675"/>
            </a:xfrm>
            <a:custGeom>
              <a:avLst/>
              <a:gdLst/>
              <a:ahLst/>
              <a:cxnLst/>
              <a:rect l="l" t="t" r="r" b="b"/>
              <a:pathLst>
                <a:path w="4832350" h="1209675">
                  <a:moveTo>
                    <a:pt x="0" y="0"/>
                  </a:moveTo>
                  <a:lnTo>
                    <a:pt x="4832350" y="0"/>
                  </a:lnTo>
                  <a:lnTo>
                    <a:pt x="48323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95250"/>
              <a:ext cx="4832350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PySpark transformations in Databricks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2750254" y="2413099"/>
            <a:ext cx="637877" cy="637878"/>
            <a:chOff x="0" y="0"/>
            <a:chExt cx="850503" cy="85050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3F4652"/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13671649" y="2510432"/>
            <a:ext cx="3624262" cy="885825"/>
            <a:chOff x="0" y="0"/>
            <a:chExt cx="4832350" cy="11811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4832350" cy="1181100"/>
            </a:xfrm>
            <a:custGeom>
              <a:avLst/>
              <a:gdLst/>
              <a:ahLst/>
              <a:cxnLst/>
              <a:rect l="l" t="t" r="r" b="b"/>
              <a:pathLst>
                <a:path w="4832350" h="1181100">
                  <a:moveTo>
                    <a:pt x="0" y="0"/>
                  </a:moveTo>
                  <a:lnTo>
                    <a:pt x="4832350" y="0"/>
                  </a:lnTo>
                  <a:lnTo>
                    <a:pt x="4832350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19050"/>
              <a:ext cx="4832350" cy="12001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Data Architecture &amp; Security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3671649" y="3566369"/>
            <a:ext cx="3624262" cy="907256"/>
            <a:chOff x="0" y="0"/>
            <a:chExt cx="4832350" cy="1209675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832350" cy="1209675"/>
            </a:xfrm>
            <a:custGeom>
              <a:avLst/>
              <a:gdLst/>
              <a:ahLst/>
              <a:cxnLst/>
              <a:rect l="l" t="t" r="r" b="b"/>
              <a:pathLst>
                <a:path w="4832350" h="1209675">
                  <a:moveTo>
                    <a:pt x="0" y="0"/>
                  </a:moveTo>
                  <a:lnTo>
                    <a:pt x="4832350" y="0"/>
                  </a:lnTo>
                  <a:lnTo>
                    <a:pt x="48323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95250"/>
              <a:ext cx="4832350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Azure Data Lake (Raw → Clean → Curated).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3671649" y="4643735"/>
            <a:ext cx="3624262" cy="907256"/>
            <a:chOff x="0" y="0"/>
            <a:chExt cx="4832350" cy="1209675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4832350" cy="1209675"/>
            </a:xfrm>
            <a:custGeom>
              <a:avLst/>
              <a:gdLst/>
              <a:ahLst/>
              <a:cxnLst/>
              <a:rect l="l" t="t" r="r" b="b"/>
              <a:pathLst>
                <a:path w="4832350" h="1209675">
                  <a:moveTo>
                    <a:pt x="0" y="0"/>
                  </a:moveTo>
                  <a:lnTo>
                    <a:pt x="4832350" y="0"/>
                  </a:lnTo>
                  <a:lnTo>
                    <a:pt x="48323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95250"/>
              <a:ext cx="4832350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Unity Catalog data governance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3671649" y="5650111"/>
            <a:ext cx="3624262" cy="907256"/>
            <a:chOff x="0" y="0"/>
            <a:chExt cx="4832350" cy="1209675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4832350" cy="1209675"/>
            </a:xfrm>
            <a:custGeom>
              <a:avLst/>
              <a:gdLst/>
              <a:ahLst/>
              <a:cxnLst/>
              <a:rect l="l" t="t" r="r" b="b"/>
              <a:pathLst>
                <a:path w="4832350" h="1209675">
                  <a:moveTo>
                    <a:pt x="0" y="0"/>
                  </a:moveTo>
                  <a:lnTo>
                    <a:pt x="4832350" y="0"/>
                  </a:lnTo>
                  <a:lnTo>
                    <a:pt x="48323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-95250"/>
              <a:ext cx="4832350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Role-based access via Entra ID</a:t>
              </a: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7850237" y="7124402"/>
            <a:ext cx="637877" cy="637877"/>
            <a:chOff x="0" y="0"/>
            <a:chExt cx="850503" cy="850503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3F4652"/>
            </a:solidFill>
          </p:spPr>
        </p:sp>
      </p:grpSp>
      <p:grpSp>
        <p:nvGrpSpPr>
          <p:cNvPr id="40" name="Group 40"/>
          <p:cNvGrpSpPr/>
          <p:nvPr/>
        </p:nvGrpSpPr>
        <p:grpSpPr>
          <a:xfrm>
            <a:off x="8771632" y="7221736"/>
            <a:ext cx="3544044" cy="442912"/>
            <a:chOff x="0" y="0"/>
            <a:chExt cx="4725392" cy="590550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2" name="TextBox 42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 Transformation</a:t>
              </a:r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8771632" y="7834759"/>
            <a:ext cx="3624262" cy="907256"/>
            <a:chOff x="0" y="0"/>
            <a:chExt cx="4832350" cy="1209675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4832350" cy="1209675"/>
            </a:xfrm>
            <a:custGeom>
              <a:avLst/>
              <a:gdLst/>
              <a:ahLst/>
              <a:cxnLst/>
              <a:rect l="l" t="t" r="r" b="b"/>
              <a:pathLst>
                <a:path w="4832350" h="1209675">
                  <a:moveTo>
                    <a:pt x="0" y="0"/>
                  </a:moveTo>
                  <a:lnTo>
                    <a:pt x="4832350" y="0"/>
                  </a:lnTo>
                  <a:lnTo>
                    <a:pt x="48323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5" name="TextBox 45"/>
            <p:cNvSpPr txBox="1"/>
            <p:nvPr/>
          </p:nvSpPr>
          <p:spPr>
            <a:xfrm>
              <a:off x="0" y="-95250"/>
              <a:ext cx="4832350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PySpark jobs in Databricks for data processing.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12750254" y="7124402"/>
            <a:ext cx="637877" cy="637877"/>
            <a:chOff x="0" y="0"/>
            <a:chExt cx="850503" cy="850503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3F4652"/>
            </a:solidFill>
          </p:spPr>
        </p:sp>
      </p:grpSp>
      <p:grpSp>
        <p:nvGrpSpPr>
          <p:cNvPr id="48" name="Group 48"/>
          <p:cNvGrpSpPr/>
          <p:nvPr/>
        </p:nvGrpSpPr>
        <p:grpSpPr>
          <a:xfrm>
            <a:off x="13671649" y="7221736"/>
            <a:ext cx="3624262" cy="885825"/>
            <a:chOff x="0" y="0"/>
            <a:chExt cx="4832350" cy="1181100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4832350" cy="1181100"/>
            </a:xfrm>
            <a:custGeom>
              <a:avLst/>
              <a:gdLst/>
              <a:ahLst/>
              <a:cxnLst/>
              <a:rect l="l" t="t" r="r" b="b"/>
              <a:pathLst>
                <a:path w="4832350" h="1181100">
                  <a:moveTo>
                    <a:pt x="0" y="0"/>
                  </a:moveTo>
                  <a:lnTo>
                    <a:pt x="4832350" y="0"/>
                  </a:lnTo>
                  <a:lnTo>
                    <a:pt x="4832350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0" name="TextBox 50"/>
            <p:cNvSpPr txBox="1"/>
            <p:nvPr/>
          </p:nvSpPr>
          <p:spPr>
            <a:xfrm>
              <a:off x="0" y="-19050"/>
              <a:ext cx="4832350" cy="12001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Analytics &amp; Visualization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13671649" y="8277671"/>
            <a:ext cx="3624262" cy="907256"/>
            <a:chOff x="0" y="0"/>
            <a:chExt cx="4832350" cy="1209675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4832350" cy="1209675"/>
            </a:xfrm>
            <a:custGeom>
              <a:avLst/>
              <a:gdLst/>
              <a:ahLst/>
              <a:cxnLst/>
              <a:rect l="l" t="t" r="r" b="b"/>
              <a:pathLst>
                <a:path w="4832350" h="1209675">
                  <a:moveTo>
                    <a:pt x="0" y="0"/>
                  </a:moveTo>
                  <a:lnTo>
                    <a:pt x="4832350" y="0"/>
                  </a:lnTo>
                  <a:lnTo>
                    <a:pt x="48323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3" name="TextBox 53"/>
            <p:cNvSpPr txBox="1"/>
            <p:nvPr/>
          </p:nvSpPr>
          <p:spPr>
            <a:xfrm>
              <a:off x="0" y="-95250"/>
              <a:ext cx="4832350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Trend analysis on listening patterns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1B2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02733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7850236" y="1071412"/>
            <a:ext cx="7542163" cy="1136303"/>
            <a:chOff x="0" y="-19051"/>
            <a:chExt cx="9650413" cy="120034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650413" cy="1181298"/>
            </a:xfrm>
            <a:custGeom>
              <a:avLst/>
              <a:gdLst/>
              <a:ahLst/>
              <a:cxnLst/>
              <a:rect l="l" t="t" r="r" b="b"/>
              <a:pathLst>
                <a:path w="9650413" h="1181298">
                  <a:moveTo>
                    <a:pt x="0" y="0"/>
                  </a:moveTo>
                  <a:lnTo>
                    <a:pt x="9650413" y="0"/>
                  </a:lnTo>
                  <a:lnTo>
                    <a:pt x="9650413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19051"/>
              <a:ext cx="9650413" cy="120034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dirty="0">
                  <a:solidFill>
                    <a:srgbClr val="76B9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Architecture Diagram</a:t>
              </a:r>
            </a:p>
          </p:txBody>
        </p:sp>
      </p:grpSp>
      <p:sp>
        <p:nvSpPr>
          <p:cNvPr id="10" name="Freeform 10" descr="preencoded.png"/>
          <p:cNvSpPr/>
          <p:nvPr/>
        </p:nvSpPr>
        <p:spPr>
          <a:xfrm>
            <a:off x="7850237" y="2396878"/>
            <a:ext cx="1417588" cy="1701105"/>
          </a:xfrm>
          <a:custGeom>
            <a:avLst/>
            <a:gdLst/>
            <a:ahLst/>
            <a:cxnLst/>
            <a:rect l="l" t="t" r="r" b="b"/>
            <a:pathLst>
              <a:path w="1417588" h="1701105">
                <a:moveTo>
                  <a:pt x="0" y="0"/>
                </a:moveTo>
                <a:lnTo>
                  <a:pt x="1417588" y="0"/>
                </a:lnTo>
                <a:lnTo>
                  <a:pt x="1417588" y="1701104"/>
                </a:lnTo>
                <a:lnTo>
                  <a:pt x="0" y="17011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5" b="-55"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9693028" y="2680395"/>
            <a:ext cx="3544044" cy="442912"/>
            <a:chOff x="0" y="0"/>
            <a:chExt cx="4725392" cy="59055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Data Factory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693028" y="3293417"/>
            <a:ext cx="7602736" cy="453629"/>
            <a:chOff x="0" y="0"/>
            <a:chExt cx="10136982" cy="60483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136982" cy="604838"/>
            </a:xfrm>
            <a:custGeom>
              <a:avLst/>
              <a:gdLst/>
              <a:ahLst/>
              <a:cxnLst/>
              <a:rect l="l" t="t" r="r" b="b"/>
              <a:pathLst>
                <a:path w="10136982" h="604838">
                  <a:moveTo>
                    <a:pt x="0" y="0"/>
                  </a:moveTo>
                  <a:lnTo>
                    <a:pt x="10136982" y="0"/>
                  </a:lnTo>
                  <a:lnTo>
                    <a:pt x="1013698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95250"/>
              <a:ext cx="10136982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Spotify APIs</a:t>
              </a:r>
            </a:p>
          </p:txBody>
        </p:sp>
      </p:grpSp>
      <p:sp>
        <p:nvSpPr>
          <p:cNvPr id="17" name="Freeform 17" descr="preencoded.png"/>
          <p:cNvSpPr/>
          <p:nvPr/>
        </p:nvSpPr>
        <p:spPr>
          <a:xfrm>
            <a:off x="7850237" y="4097982"/>
            <a:ext cx="1417588" cy="1701105"/>
          </a:xfrm>
          <a:custGeom>
            <a:avLst/>
            <a:gdLst/>
            <a:ahLst/>
            <a:cxnLst/>
            <a:rect l="l" t="t" r="r" b="b"/>
            <a:pathLst>
              <a:path w="1417588" h="1701105">
                <a:moveTo>
                  <a:pt x="0" y="0"/>
                </a:moveTo>
                <a:lnTo>
                  <a:pt x="1417588" y="0"/>
                </a:lnTo>
                <a:lnTo>
                  <a:pt x="1417588" y="1701105"/>
                </a:lnTo>
                <a:lnTo>
                  <a:pt x="0" y="17011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55" b="-55"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9693028" y="4381500"/>
            <a:ext cx="3544044" cy="442912"/>
            <a:chOff x="0" y="0"/>
            <a:chExt cx="4725392" cy="59055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Data Lake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693028" y="4994522"/>
            <a:ext cx="7602736" cy="453629"/>
            <a:chOff x="0" y="0"/>
            <a:chExt cx="10136982" cy="60483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0136982" cy="604838"/>
            </a:xfrm>
            <a:custGeom>
              <a:avLst/>
              <a:gdLst/>
              <a:ahLst/>
              <a:cxnLst/>
              <a:rect l="l" t="t" r="r" b="b"/>
              <a:pathLst>
                <a:path w="10136982" h="604838">
                  <a:moveTo>
                    <a:pt x="0" y="0"/>
                  </a:moveTo>
                  <a:lnTo>
                    <a:pt x="10136982" y="0"/>
                  </a:lnTo>
                  <a:lnTo>
                    <a:pt x="1013698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95250"/>
              <a:ext cx="10136982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Raw/Clean/Curated</a:t>
              </a:r>
            </a:p>
          </p:txBody>
        </p:sp>
      </p:grpSp>
      <p:sp>
        <p:nvSpPr>
          <p:cNvPr id="24" name="Freeform 24" descr="preencoded.png"/>
          <p:cNvSpPr/>
          <p:nvPr/>
        </p:nvSpPr>
        <p:spPr>
          <a:xfrm>
            <a:off x="7850237" y="5799087"/>
            <a:ext cx="1417588" cy="1701105"/>
          </a:xfrm>
          <a:custGeom>
            <a:avLst/>
            <a:gdLst/>
            <a:ahLst/>
            <a:cxnLst/>
            <a:rect l="l" t="t" r="r" b="b"/>
            <a:pathLst>
              <a:path w="1417588" h="1701105">
                <a:moveTo>
                  <a:pt x="0" y="0"/>
                </a:moveTo>
                <a:lnTo>
                  <a:pt x="1417588" y="0"/>
                </a:lnTo>
                <a:lnTo>
                  <a:pt x="1417588" y="1701105"/>
                </a:lnTo>
                <a:lnTo>
                  <a:pt x="0" y="170110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55" b="-55"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9693028" y="6082605"/>
            <a:ext cx="3544044" cy="442912"/>
            <a:chOff x="0" y="0"/>
            <a:chExt cx="4725392" cy="59055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Databricks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9693028" y="6695629"/>
            <a:ext cx="7602736" cy="453629"/>
            <a:chOff x="0" y="0"/>
            <a:chExt cx="10136982" cy="604838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0136982" cy="604838"/>
            </a:xfrm>
            <a:custGeom>
              <a:avLst/>
              <a:gdLst/>
              <a:ahLst/>
              <a:cxnLst/>
              <a:rect l="l" t="t" r="r" b="b"/>
              <a:pathLst>
                <a:path w="10136982" h="604838">
                  <a:moveTo>
                    <a:pt x="0" y="0"/>
                  </a:moveTo>
                  <a:lnTo>
                    <a:pt x="10136982" y="0"/>
                  </a:lnTo>
                  <a:lnTo>
                    <a:pt x="1013698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95250"/>
              <a:ext cx="10136982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PySpark Jobs</a:t>
              </a:r>
            </a:p>
          </p:txBody>
        </p:sp>
      </p:grpSp>
      <p:sp>
        <p:nvSpPr>
          <p:cNvPr id="31" name="Freeform 31" descr="preencoded.png"/>
          <p:cNvSpPr/>
          <p:nvPr/>
        </p:nvSpPr>
        <p:spPr>
          <a:xfrm>
            <a:off x="7850237" y="7500194"/>
            <a:ext cx="1417588" cy="1701105"/>
          </a:xfrm>
          <a:custGeom>
            <a:avLst/>
            <a:gdLst/>
            <a:ahLst/>
            <a:cxnLst/>
            <a:rect l="l" t="t" r="r" b="b"/>
            <a:pathLst>
              <a:path w="1417588" h="1701105">
                <a:moveTo>
                  <a:pt x="0" y="0"/>
                </a:moveTo>
                <a:lnTo>
                  <a:pt x="1417588" y="0"/>
                </a:lnTo>
                <a:lnTo>
                  <a:pt x="1417588" y="1701105"/>
                </a:lnTo>
                <a:lnTo>
                  <a:pt x="0" y="170110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55" b="-55"/>
            </a:stretch>
          </a:blipFill>
        </p:spPr>
      </p:sp>
      <p:grpSp>
        <p:nvGrpSpPr>
          <p:cNvPr id="32" name="Group 32"/>
          <p:cNvGrpSpPr/>
          <p:nvPr/>
        </p:nvGrpSpPr>
        <p:grpSpPr>
          <a:xfrm>
            <a:off x="9693028" y="7783711"/>
            <a:ext cx="3544044" cy="442912"/>
            <a:chOff x="0" y="0"/>
            <a:chExt cx="4725392" cy="59055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Unity Catalog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9693028" y="8396734"/>
            <a:ext cx="7602736" cy="453629"/>
            <a:chOff x="0" y="0"/>
            <a:chExt cx="10136982" cy="604838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0136982" cy="604838"/>
            </a:xfrm>
            <a:custGeom>
              <a:avLst/>
              <a:gdLst/>
              <a:ahLst/>
              <a:cxnLst/>
              <a:rect l="l" t="t" r="r" b="b"/>
              <a:pathLst>
                <a:path w="10136982" h="604838">
                  <a:moveTo>
                    <a:pt x="0" y="0"/>
                  </a:moveTo>
                  <a:lnTo>
                    <a:pt x="10136982" y="0"/>
                  </a:lnTo>
                  <a:lnTo>
                    <a:pt x="1013698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-95250"/>
              <a:ext cx="10136982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Organized Data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1B2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02733"/>
            </a:solidFill>
          </p:spPr>
        </p:sp>
      </p:grpSp>
      <p:sp>
        <p:nvSpPr>
          <p:cNvPr id="6" name="Freeform 6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 descr="preencoded.png"/>
          <p:cNvSpPr/>
          <p:nvPr/>
        </p:nvSpPr>
        <p:spPr>
          <a:xfrm>
            <a:off x="10721220" y="0"/>
            <a:ext cx="756678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992238" y="1250751"/>
            <a:ext cx="7088237" cy="885974"/>
            <a:chOff x="0" y="0"/>
            <a:chExt cx="9450983" cy="11812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9450983" cy="12003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76B9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Technologies Used</a:t>
              </a:r>
            </a:p>
          </p:txBody>
        </p:sp>
      </p:grpSp>
      <p:sp>
        <p:nvSpPr>
          <p:cNvPr id="11" name="Freeform 11" descr="preencoded.png"/>
          <p:cNvSpPr/>
          <p:nvPr/>
        </p:nvSpPr>
        <p:spPr>
          <a:xfrm>
            <a:off x="992238" y="2611487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19" y="0"/>
                </a:lnTo>
                <a:lnTo>
                  <a:pt x="708719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1984474" y="2730252"/>
            <a:ext cx="3544044" cy="442912"/>
            <a:chOff x="0" y="0"/>
            <a:chExt cx="4725392" cy="59055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Azure Data Factory</a:t>
              </a:r>
            </a:p>
          </p:txBody>
        </p:sp>
      </p:grpSp>
      <p:sp>
        <p:nvSpPr>
          <p:cNvPr id="15" name="Freeform 15" descr="preencoded.png"/>
          <p:cNvSpPr/>
          <p:nvPr/>
        </p:nvSpPr>
        <p:spPr>
          <a:xfrm>
            <a:off x="992238" y="3936801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19" y="0"/>
                </a:lnTo>
                <a:lnTo>
                  <a:pt x="708719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1984474" y="4055566"/>
            <a:ext cx="4058394" cy="442912"/>
            <a:chOff x="0" y="0"/>
            <a:chExt cx="5411192" cy="59055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5411192" cy="590550"/>
            </a:xfrm>
            <a:custGeom>
              <a:avLst/>
              <a:gdLst/>
              <a:ahLst/>
              <a:cxnLst/>
              <a:rect l="l" t="t" r="r" b="b"/>
              <a:pathLst>
                <a:path w="5411192" h="590550">
                  <a:moveTo>
                    <a:pt x="0" y="0"/>
                  </a:moveTo>
                  <a:lnTo>
                    <a:pt x="5411192" y="0"/>
                  </a:lnTo>
                  <a:lnTo>
                    <a:pt x="54111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19050"/>
              <a:ext cx="54111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Azure Data Lake Storage</a:t>
              </a:r>
            </a:p>
          </p:txBody>
        </p:sp>
      </p:grpSp>
      <p:sp>
        <p:nvSpPr>
          <p:cNvPr id="19" name="Freeform 19" descr="preencoded.png"/>
          <p:cNvSpPr/>
          <p:nvPr/>
        </p:nvSpPr>
        <p:spPr>
          <a:xfrm>
            <a:off x="992238" y="5262116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19" y="0"/>
                </a:lnTo>
                <a:lnTo>
                  <a:pt x="708719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grpSp>
        <p:nvGrpSpPr>
          <p:cNvPr id="20" name="Group 20"/>
          <p:cNvGrpSpPr/>
          <p:nvPr/>
        </p:nvGrpSpPr>
        <p:grpSpPr>
          <a:xfrm>
            <a:off x="1984474" y="5380881"/>
            <a:ext cx="3544044" cy="442912"/>
            <a:chOff x="0" y="0"/>
            <a:chExt cx="4725392" cy="59055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Azure Databricks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92238" y="6289774"/>
            <a:ext cx="4581079" cy="1452860"/>
            <a:chOff x="0" y="0"/>
            <a:chExt cx="6108105" cy="193714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108065" cy="1937004"/>
            </a:xfrm>
            <a:custGeom>
              <a:avLst/>
              <a:gdLst/>
              <a:ahLst/>
              <a:cxnLst/>
              <a:rect l="l" t="t" r="r" b="b"/>
              <a:pathLst>
                <a:path w="6108065" h="1937004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6051423" y="0"/>
                  </a:lnTo>
                  <a:cubicBezTo>
                    <a:pt x="6082792" y="0"/>
                    <a:pt x="6108065" y="25400"/>
                    <a:pt x="6108065" y="56642"/>
                  </a:cubicBezTo>
                  <a:lnTo>
                    <a:pt x="6108065" y="1880362"/>
                  </a:lnTo>
                  <a:cubicBezTo>
                    <a:pt x="6108065" y="1911731"/>
                    <a:pt x="6082665" y="1937004"/>
                    <a:pt x="6051423" y="1937004"/>
                  </a:cubicBezTo>
                  <a:lnTo>
                    <a:pt x="56642" y="1937004"/>
                  </a:lnTo>
                  <a:cubicBezTo>
                    <a:pt x="25273" y="1937004"/>
                    <a:pt x="0" y="1911604"/>
                    <a:pt x="0" y="1880362"/>
                  </a:cubicBezTo>
                  <a:close/>
                </a:path>
              </a:pathLst>
            </a:custGeom>
            <a:solidFill>
              <a:srgbClr val="3F4652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1275755" y="6573291"/>
            <a:ext cx="4014044" cy="885825"/>
            <a:chOff x="0" y="0"/>
            <a:chExt cx="5352058" cy="11811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5352058" cy="1181100"/>
            </a:xfrm>
            <a:custGeom>
              <a:avLst/>
              <a:gdLst/>
              <a:ahLst/>
              <a:cxnLst/>
              <a:rect l="l" t="t" r="r" b="b"/>
              <a:pathLst>
                <a:path w="5352058" h="1181100">
                  <a:moveTo>
                    <a:pt x="0" y="0"/>
                  </a:moveTo>
                  <a:lnTo>
                    <a:pt x="5352058" y="0"/>
                  </a:lnTo>
                  <a:lnTo>
                    <a:pt x="5352058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19050"/>
              <a:ext cx="5352058" cy="12001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Pyspark(RDDs, DataFrames, Datasets)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5856834" y="6289774"/>
            <a:ext cx="4581079" cy="1452860"/>
            <a:chOff x="0" y="0"/>
            <a:chExt cx="6108105" cy="1937147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6108065" cy="1937004"/>
            </a:xfrm>
            <a:custGeom>
              <a:avLst/>
              <a:gdLst/>
              <a:ahLst/>
              <a:cxnLst/>
              <a:rect l="l" t="t" r="r" b="b"/>
              <a:pathLst>
                <a:path w="6108065" h="1937004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6051423" y="0"/>
                  </a:lnTo>
                  <a:cubicBezTo>
                    <a:pt x="6082792" y="0"/>
                    <a:pt x="6108065" y="25400"/>
                    <a:pt x="6108065" y="56642"/>
                  </a:cubicBezTo>
                  <a:lnTo>
                    <a:pt x="6108065" y="1880362"/>
                  </a:lnTo>
                  <a:cubicBezTo>
                    <a:pt x="6108065" y="1911731"/>
                    <a:pt x="6082665" y="1937004"/>
                    <a:pt x="6051423" y="1937004"/>
                  </a:cubicBezTo>
                  <a:lnTo>
                    <a:pt x="56642" y="1937004"/>
                  </a:lnTo>
                  <a:cubicBezTo>
                    <a:pt x="25273" y="1937004"/>
                    <a:pt x="0" y="1911604"/>
                    <a:pt x="0" y="1880362"/>
                  </a:cubicBezTo>
                  <a:close/>
                </a:path>
              </a:pathLst>
            </a:custGeom>
            <a:solidFill>
              <a:srgbClr val="3F4652"/>
            </a:solidFill>
          </p:spPr>
        </p:sp>
      </p:grpSp>
      <p:grpSp>
        <p:nvGrpSpPr>
          <p:cNvPr id="30" name="Group 30"/>
          <p:cNvGrpSpPr/>
          <p:nvPr/>
        </p:nvGrpSpPr>
        <p:grpSpPr>
          <a:xfrm>
            <a:off x="6140351" y="6573291"/>
            <a:ext cx="3544044" cy="442912"/>
            <a:chOff x="0" y="0"/>
            <a:chExt cx="4725392" cy="59055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Unity Catalog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992238" y="8026153"/>
            <a:ext cx="9445526" cy="1009947"/>
            <a:chOff x="0" y="0"/>
            <a:chExt cx="12594035" cy="1346597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2593955" cy="1346454"/>
            </a:xfrm>
            <a:custGeom>
              <a:avLst/>
              <a:gdLst/>
              <a:ahLst/>
              <a:cxnLst/>
              <a:rect l="l" t="t" r="r" b="b"/>
              <a:pathLst>
                <a:path w="12593955" h="1346454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12537313" y="0"/>
                  </a:lnTo>
                  <a:cubicBezTo>
                    <a:pt x="12568682" y="0"/>
                    <a:pt x="12593955" y="25400"/>
                    <a:pt x="12593955" y="56642"/>
                  </a:cubicBezTo>
                  <a:lnTo>
                    <a:pt x="12593955" y="1289812"/>
                  </a:lnTo>
                  <a:cubicBezTo>
                    <a:pt x="12593955" y="1321181"/>
                    <a:pt x="12568555" y="1346454"/>
                    <a:pt x="12537313" y="1346454"/>
                  </a:cubicBezTo>
                  <a:lnTo>
                    <a:pt x="56642" y="1346454"/>
                  </a:lnTo>
                  <a:cubicBezTo>
                    <a:pt x="25273" y="1346454"/>
                    <a:pt x="0" y="1321054"/>
                    <a:pt x="0" y="1289812"/>
                  </a:cubicBezTo>
                  <a:close/>
                </a:path>
              </a:pathLst>
            </a:custGeom>
            <a:solidFill>
              <a:srgbClr val="3F4652"/>
            </a:solidFill>
          </p:spPr>
        </p:sp>
      </p:grpSp>
      <p:grpSp>
        <p:nvGrpSpPr>
          <p:cNvPr id="35" name="Group 35"/>
          <p:cNvGrpSpPr/>
          <p:nvPr/>
        </p:nvGrpSpPr>
        <p:grpSpPr>
          <a:xfrm>
            <a:off x="1275755" y="8309670"/>
            <a:ext cx="3544044" cy="442912"/>
            <a:chOff x="0" y="0"/>
            <a:chExt cx="4725392" cy="59055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Entra ID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1B2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02733"/>
            </a:solidFill>
          </p:spPr>
        </p:sp>
      </p:grpSp>
      <p:sp>
        <p:nvSpPr>
          <p:cNvPr id="6" name="Freeform 6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 descr="preencoded.png"/>
          <p:cNvSpPr/>
          <p:nvPr/>
        </p:nvSpPr>
        <p:spPr>
          <a:xfrm>
            <a:off x="10437764" y="0"/>
            <a:ext cx="7850236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992236" y="1452415"/>
            <a:ext cx="7542163" cy="1843533"/>
            <a:chOff x="-1" y="-1417835"/>
            <a:chExt cx="9907389" cy="25991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907388" cy="1181298"/>
            </a:xfrm>
            <a:custGeom>
              <a:avLst/>
              <a:gdLst/>
              <a:ahLst/>
              <a:cxnLst/>
              <a:rect l="l" t="t" r="r" b="b"/>
              <a:pathLst>
                <a:path w="9907388" h="1181298">
                  <a:moveTo>
                    <a:pt x="0" y="0"/>
                  </a:moveTo>
                  <a:lnTo>
                    <a:pt x="9907388" y="0"/>
                  </a:lnTo>
                  <a:lnTo>
                    <a:pt x="9907388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-1" y="-1417835"/>
              <a:ext cx="9907388" cy="120034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dirty="0">
                  <a:solidFill>
                    <a:srgbClr val="76B9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Key Insights &amp; Results</a:t>
              </a:r>
            </a:p>
          </p:txBody>
        </p:sp>
      </p:grpSp>
      <p:sp>
        <p:nvSpPr>
          <p:cNvPr id="11" name="Freeform 11" descr="preencoded.png"/>
          <p:cNvSpPr/>
          <p:nvPr/>
        </p:nvSpPr>
        <p:spPr>
          <a:xfrm>
            <a:off x="2574280" y="3826966"/>
            <a:ext cx="1558379" cy="1009947"/>
          </a:xfrm>
          <a:custGeom>
            <a:avLst/>
            <a:gdLst/>
            <a:ahLst/>
            <a:cxnLst/>
            <a:rect l="l" t="t" r="r" b="b"/>
            <a:pathLst>
              <a:path w="1558379" h="1009947">
                <a:moveTo>
                  <a:pt x="0" y="0"/>
                </a:moveTo>
                <a:lnTo>
                  <a:pt x="1558379" y="0"/>
                </a:lnTo>
                <a:lnTo>
                  <a:pt x="1558379" y="1009948"/>
                </a:lnTo>
                <a:lnTo>
                  <a:pt x="0" y="100994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34" r="-134"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3154115" y="4191744"/>
            <a:ext cx="398710" cy="498276"/>
            <a:chOff x="0" y="0"/>
            <a:chExt cx="531613" cy="66436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31613" cy="664368"/>
            </a:xfrm>
            <a:custGeom>
              <a:avLst/>
              <a:gdLst/>
              <a:ahLst/>
              <a:cxnLst/>
              <a:rect l="l" t="t" r="r" b="b"/>
              <a:pathLst>
                <a:path w="531613" h="664368">
                  <a:moveTo>
                    <a:pt x="0" y="0"/>
                  </a:moveTo>
                  <a:lnTo>
                    <a:pt x="531613" y="0"/>
                  </a:lnTo>
                  <a:lnTo>
                    <a:pt x="531613" y="664368"/>
                  </a:lnTo>
                  <a:lnTo>
                    <a:pt x="0" y="664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14300"/>
              <a:ext cx="531613" cy="7786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4999"/>
                </a:lnSpc>
              </a:pPr>
              <a:r>
                <a:rPr lang="en-US" sz="3125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1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416177" y="4110484"/>
            <a:ext cx="1175594" cy="442912"/>
            <a:chOff x="0" y="0"/>
            <a:chExt cx="1567458" cy="59055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67458" cy="590550"/>
            </a:xfrm>
            <a:custGeom>
              <a:avLst/>
              <a:gdLst/>
              <a:ahLst/>
              <a:cxnLst/>
              <a:rect l="l" t="t" r="r" b="b"/>
              <a:pathLst>
                <a:path w="1567458" h="590550">
                  <a:moveTo>
                    <a:pt x="0" y="0"/>
                  </a:moveTo>
                  <a:lnTo>
                    <a:pt x="1567458" y="0"/>
                  </a:lnTo>
                  <a:lnTo>
                    <a:pt x="1567458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9050"/>
              <a:ext cx="1567458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Trends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4203501" y="4853285"/>
            <a:ext cx="6163419" cy="19050"/>
            <a:chOff x="0" y="0"/>
            <a:chExt cx="8217892" cy="254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217916" cy="25400"/>
            </a:xfrm>
            <a:custGeom>
              <a:avLst/>
              <a:gdLst/>
              <a:ahLst/>
              <a:cxnLst/>
              <a:rect l="l" t="t" r="r" b="b"/>
              <a:pathLst>
                <a:path w="8217916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8205216" y="0"/>
                  </a:lnTo>
                  <a:cubicBezTo>
                    <a:pt x="8212201" y="0"/>
                    <a:pt x="8217916" y="5715"/>
                    <a:pt x="8217916" y="12700"/>
                  </a:cubicBezTo>
                  <a:cubicBezTo>
                    <a:pt x="8217916" y="19685"/>
                    <a:pt x="8212201" y="25400"/>
                    <a:pt x="8205216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585F6B"/>
            </a:solidFill>
          </p:spPr>
        </p:sp>
      </p:grpSp>
      <p:sp>
        <p:nvSpPr>
          <p:cNvPr id="20" name="Freeform 20" descr="preencoded.png"/>
          <p:cNvSpPr/>
          <p:nvPr/>
        </p:nvSpPr>
        <p:spPr>
          <a:xfrm>
            <a:off x="1795016" y="4907756"/>
            <a:ext cx="3116907" cy="1009947"/>
          </a:xfrm>
          <a:custGeom>
            <a:avLst/>
            <a:gdLst/>
            <a:ahLst/>
            <a:cxnLst/>
            <a:rect l="l" t="t" r="r" b="b"/>
            <a:pathLst>
              <a:path w="3116907" h="1009947">
                <a:moveTo>
                  <a:pt x="0" y="0"/>
                </a:moveTo>
                <a:lnTo>
                  <a:pt x="3116908" y="0"/>
                </a:lnTo>
                <a:lnTo>
                  <a:pt x="3116908" y="1009948"/>
                </a:lnTo>
                <a:lnTo>
                  <a:pt x="0" y="100994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21" b="-21"/>
            </a:stretch>
          </a:blipFill>
        </p:spPr>
      </p:sp>
      <p:grpSp>
        <p:nvGrpSpPr>
          <p:cNvPr id="21" name="Group 21"/>
          <p:cNvGrpSpPr/>
          <p:nvPr/>
        </p:nvGrpSpPr>
        <p:grpSpPr>
          <a:xfrm>
            <a:off x="3153966" y="5163591"/>
            <a:ext cx="398710" cy="498276"/>
            <a:chOff x="0" y="0"/>
            <a:chExt cx="531613" cy="66436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31613" cy="664368"/>
            </a:xfrm>
            <a:custGeom>
              <a:avLst/>
              <a:gdLst/>
              <a:ahLst/>
              <a:cxnLst/>
              <a:rect l="l" t="t" r="r" b="b"/>
              <a:pathLst>
                <a:path w="531613" h="664368">
                  <a:moveTo>
                    <a:pt x="0" y="0"/>
                  </a:moveTo>
                  <a:lnTo>
                    <a:pt x="531613" y="0"/>
                  </a:lnTo>
                  <a:lnTo>
                    <a:pt x="531613" y="664368"/>
                  </a:lnTo>
                  <a:lnTo>
                    <a:pt x="0" y="664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114300"/>
              <a:ext cx="531613" cy="7786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4999"/>
                </a:lnSpc>
              </a:pPr>
              <a:r>
                <a:rPr lang="en-US" sz="3125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2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5195441" y="5191274"/>
            <a:ext cx="1496020" cy="442912"/>
            <a:chOff x="0" y="0"/>
            <a:chExt cx="1994693" cy="59055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994693" cy="590550"/>
            </a:xfrm>
            <a:custGeom>
              <a:avLst/>
              <a:gdLst/>
              <a:ahLst/>
              <a:cxnLst/>
              <a:rect l="l" t="t" r="r" b="b"/>
              <a:pathLst>
                <a:path w="1994693" h="590550">
                  <a:moveTo>
                    <a:pt x="0" y="0"/>
                  </a:moveTo>
                  <a:lnTo>
                    <a:pt x="1994693" y="0"/>
                  </a:lnTo>
                  <a:lnTo>
                    <a:pt x="1994693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19050"/>
              <a:ext cx="1994693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Behavior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4982766" y="5934075"/>
            <a:ext cx="5384155" cy="19050"/>
            <a:chOff x="0" y="0"/>
            <a:chExt cx="7178873" cy="254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7178929" cy="25400"/>
            </a:xfrm>
            <a:custGeom>
              <a:avLst/>
              <a:gdLst/>
              <a:ahLst/>
              <a:cxnLst/>
              <a:rect l="l" t="t" r="r" b="b"/>
              <a:pathLst>
                <a:path w="7178929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7166229" y="0"/>
                  </a:lnTo>
                  <a:cubicBezTo>
                    <a:pt x="7173214" y="0"/>
                    <a:pt x="7178929" y="5715"/>
                    <a:pt x="7178929" y="12700"/>
                  </a:cubicBezTo>
                  <a:cubicBezTo>
                    <a:pt x="7178929" y="19685"/>
                    <a:pt x="7173214" y="25400"/>
                    <a:pt x="7166229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585F6B"/>
            </a:solidFill>
          </p:spPr>
        </p:sp>
      </p:grpSp>
      <p:sp>
        <p:nvSpPr>
          <p:cNvPr id="29" name="Freeform 29" descr="preencoded.png"/>
          <p:cNvSpPr/>
          <p:nvPr/>
        </p:nvSpPr>
        <p:spPr>
          <a:xfrm>
            <a:off x="1015752" y="5988546"/>
            <a:ext cx="4675435" cy="1009947"/>
          </a:xfrm>
          <a:custGeom>
            <a:avLst/>
            <a:gdLst/>
            <a:ahLst/>
            <a:cxnLst/>
            <a:rect l="l" t="t" r="r" b="b"/>
            <a:pathLst>
              <a:path w="4675435" h="1009947">
                <a:moveTo>
                  <a:pt x="0" y="0"/>
                </a:moveTo>
                <a:lnTo>
                  <a:pt x="4675436" y="0"/>
                </a:lnTo>
                <a:lnTo>
                  <a:pt x="4675436" y="1009948"/>
                </a:lnTo>
                <a:lnTo>
                  <a:pt x="0" y="100994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9" r="-29"/>
            </a:stretch>
          </a:blipFill>
        </p:spPr>
      </p:sp>
      <p:grpSp>
        <p:nvGrpSpPr>
          <p:cNvPr id="30" name="Group 30"/>
          <p:cNvGrpSpPr/>
          <p:nvPr/>
        </p:nvGrpSpPr>
        <p:grpSpPr>
          <a:xfrm>
            <a:off x="3153966" y="6244381"/>
            <a:ext cx="398710" cy="498276"/>
            <a:chOff x="0" y="0"/>
            <a:chExt cx="531613" cy="664368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531613" cy="664368"/>
            </a:xfrm>
            <a:custGeom>
              <a:avLst/>
              <a:gdLst/>
              <a:ahLst/>
              <a:cxnLst/>
              <a:rect l="l" t="t" r="r" b="b"/>
              <a:pathLst>
                <a:path w="531613" h="664368">
                  <a:moveTo>
                    <a:pt x="0" y="0"/>
                  </a:moveTo>
                  <a:lnTo>
                    <a:pt x="531613" y="0"/>
                  </a:lnTo>
                  <a:lnTo>
                    <a:pt x="531613" y="664368"/>
                  </a:lnTo>
                  <a:lnTo>
                    <a:pt x="0" y="664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114300"/>
              <a:ext cx="531613" cy="7786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4999"/>
                </a:lnSpc>
              </a:pPr>
              <a:r>
                <a:rPr lang="en-US" sz="3125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3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5974705" y="6272064"/>
            <a:ext cx="1324274" cy="423862"/>
            <a:chOff x="0" y="0"/>
            <a:chExt cx="1544638" cy="59055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544638" cy="590550"/>
            </a:xfrm>
            <a:custGeom>
              <a:avLst/>
              <a:gdLst/>
              <a:ahLst/>
              <a:cxnLst/>
              <a:rect l="l" t="t" r="r" b="b"/>
              <a:pathLst>
                <a:path w="1544638" h="590550">
                  <a:moveTo>
                    <a:pt x="0" y="0"/>
                  </a:moveTo>
                  <a:lnTo>
                    <a:pt x="1544638" y="0"/>
                  </a:lnTo>
                  <a:lnTo>
                    <a:pt x="1544638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19050"/>
              <a:ext cx="1544638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dirty="0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Genres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992238" y="7317432"/>
            <a:ext cx="9445526" cy="453629"/>
            <a:chOff x="0" y="0"/>
            <a:chExt cx="12594035" cy="604838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-95250"/>
              <a:ext cx="12594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Genre popularity, listener behavior trends, and evolving music patterns.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1B2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02733"/>
            </a:solidFill>
          </p:spPr>
        </p:sp>
      </p:grpSp>
      <p:sp>
        <p:nvSpPr>
          <p:cNvPr id="6" name="Freeform 6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 descr="preencoded.png"/>
          <p:cNvSpPr/>
          <p:nvPr/>
        </p:nvSpPr>
        <p:spPr>
          <a:xfrm>
            <a:off x="10783163" y="0"/>
            <a:ext cx="7504837" cy="10288489"/>
          </a:xfrm>
          <a:custGeom>
            <a:avLst/>
            <a:gdLst/>
            <a:ahLst/>
            <a:cxnLst/>
            <a:rect l="l" t="t" r="r" b="b"/>
            <a:pathLst>
              <a:path w="6858000" h="10288489">
                <a:moveTo>
                  <a:pt x="0" y="0"/>
                </a:moveTo>
                <a:lnTo>
                  <a:pt x="6858000" y="0"/>
                </a:lnTo>
                <a:lnTo>
                  <a:pt x="6858000" y="10288489"/>
                </a:lnTo>
                <a:lnTo>
                  <a:pt x="0" y="1028848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7" r="-7"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900559" y="707529"/>
            <a:ext cx="6433096" cy="804119"/>
            <a:chOff x="0" y="0"/>
            <a:chExt cx="8577462" cy="107215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577462" cy="1072158"/>
            </a:xfrm>
            <a:custGeom>
              <a:avLst/>
              <a:gdLst/>
              <a:ahLst/>
              <a:cxnLst/>
              <a:rect l="l" t="t" r="r" b="b"/>
              <a:pathLst>
                <a:path w="8577462" h="1072158">
                  <a:moveTo>
                    <a:pt x="0" y="0"/>
                  </a:moveTo>
                  <a:lnTo>
                    <a:pt x="8577462" y="0"/>
                  </a:lnTo>
                  <a:lnTo>
                    <a:pt x="8577462" y="1072158"/>
                  </a:lnTo>
                  <a:lnTo>
                    <a:pt x="0" y="107215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8577462" cy="11007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312"/>
                </a:lnSpc>
              </a:pPr>
              <a:r>
                <a:rPr lang="en-US" sz="5062">
                  <a:solidFill>
                    <a:srgbClr val="76B9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Future Work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5700712" y="1897559"/>
            <a:ext cx="28575" cy="7683401"/>
            <a:chOff x="0" y="0"/>
            <a:chExt cx="38100" cy="1024453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8100" cy="10244582"/>
            </a:xfrm>
            <a:custGeom>
              <a:avLst/>
              <a:gdLst/>
              <a:ahLst/>
              <a:cxnLst/>
              <a:rect l="l" t="t" r="r" b="b"/>
              <a:pathLst>
                <a:path w="38100" h="10244582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10225532"/>
                  </a:lnTo>
                  <a:cubicBezTo>
                    <a:pt x="38100" y="10236073"/>
                    <a:pt x="29591" y="10244582"/>
                    <a:pt x="19050" y="10244582"/>
                  </a:cubicBezTo>
                  <a:cubicBezTo>
                    <a:pt x="8509" y="10244582"/>
                    <a:pt x="0" y="10236073"/>
                    <a:pt x="0" y="10225532"/>
                  </a:cubicBezTo>
                  <a:close/>
                </a:path>
              </a:pathLst>
            </a:custGeom>
            <a:solidFill>
              <a:srgbClr val="585F6B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4682132" y="2172741"/>
            <a:ext cx="771971" cy="28575"/>
            <a:chOff x="0" y="0"/>
            <a:chExt cx="1029295" cy="381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29335" cy="38100"/>
            </a:xfrm>
            <a:custGeom>
              <a:avLst/>
              <a:gdLst/>
              <a:ahLst/>
              <a:cxnLst/>
              <a:rect l="l" t="t" r="r" b="b"/>
              <a:pathLst>
                <a:path w="1029335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10285" y="0"/>
                  </a:lnTo>
                  <a:cubicBezTo>
                    <a:pt x="1020826" y="0"/>
                    <a:pt x="1029335" y="8509"/>
                    <a:pt x="1029335" y="19050"/>
                  </a:cubicBezTo>
                  <a:cubicBezTo>
                    <a:pt x="1029335" y="29591"/>
                    <a:pt x="1020826" y="38100"/>
                    <a:pt x="1010285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585F6B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5425529" y="1897559"/>
            <a:ext cx="578941" cy="578941"/>
            <a:chOff x="0" y="0"/>
            <a:chExt cx="771922" cy="77192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71906" cy="771906"/>
            </a:xfrm>
            <a:custGeom>
              <a:avLst/>
              <a:gdLst/>
              <a:ahLst/>
              <a:cxnLst/>
              <a:rect l="l" t="t" r="r" b="b"/>
              <a:pathLst>
                <a:path w="771906" h="771906">
                  <a:moveTo>
                    <a:pt x="0" y="51435"/>
                  </a:moveTo>
                  <a:cubicBezTo>
                    <a:pt x="0" y="22987"/>
                    <a:pt x="22987" y="0"/>
                    <a:pt x="51435" y="0"/>
                  </a:cubicBezTo>
                  <a:lnTo>
                    <a:pt x="720471" y="0"/>
                  </a:lnTo>
                  <a:cubicBezTo>
                    <a:pt x="748919" y="0"/>
                    <a:pt x="771906" y="22987"/>
                    <a:pt x="771906" y="51435"/>
                  </a:cubicBezTo>
                  <a:lnTo>
                    <a:pt x="771906" y="720471"/>
                  </a:lnTo>
                  <a:cubicBezTo>
                    <a:pt x="771906" y="748919"/>
                    <a:pt x="748919" y="771906"/>
                    <a:pt x="720471" y="771906"/>
                  </a:cubicBezTo>
                  <a:lnTo>
                    <a:pt x="51435" y="771906"/>
                  </a:lnTo>
                  <a:cubicBezTo>
                    <a:pt x="22987" y="771906"/>
                    <a:pt x="0" y="748919"/>
                    <a:pt x="0" y="720471"/>
                  </a:cubicBezTo>
                  <a:close/>
                </a:path>
              </a:pathLst>
            </a:custGeom>
            <a:solidFill>
              <a:srgbClr val="3F4652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5522044" y="1945854"/>
            <a:ext cx="385911" cy="482352"/>
            <a:chOff x="0" y="0"/>
            <a:chExt cx="514548" cy="64313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14548" cy="643137"/>
            </a:xfrm>
            <a:custGeom>
              <a:avLst/>
              <a:gdLst/>
              <a:ahLst/>
              <a:cxnLst/>
              <a:rect l="l" t="t" r="r" b="b"/>
              <a:pathLst>
                <a:path w="514548" h="643137">
                  <a:moveTo>
                    <a:pt x="0" y="0"/>
                  </a:moveTo>
                  <a:lnTo>
                    <a:pt x="514548" y="0"/>
                  </a:lnTo>
                  <a:lnTo>
                    <a:pt x="514548" y="643137"/>
                  </a:lnTo>
                  <a:lnTo>
                    <a:pt x="0" y="6431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57150"/>
              <a:ext cx="514548" cy="58598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000"/>
                </a:lnSpc>
              </a:pPr>
              <a:r>
                <a:rPr lang="en-US" sz="3000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1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211908" y="1985962"/>
            <a:ext cx="3216474" cy="401985"/>
            <a:chOff x="0" y="0"/>
            <a:chExt cx="4288632" cy="53598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288632" cy="535980"/>
            </a:xfrm>
            <a:custGeom>
              <a:avLst/>
              <a:gdLst/>
              <a:ahLst/>
              <a:cxnLst/>
              <a:rect l="l" t="t" r="r" b="b"/>
              <a:pathLst>
                <a:path w="4288632" h="535980">
                  <a:moveTo>
                    <a:pt x="0" y="0"/>
                  </a:moveTo>
                  <a:lnTo>
                    <a:pt x="4288632" y="0"/>
                  </a:lnTo>
                  <a:lnTo>
                    <a:pt x="4288632" y="535980"/>
                  </a:lnTo>
                  <a:lnTo>
                    <a:pt x="0" y="53598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9525"/>
              <a:ext cx="4288632" cy="54550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r">
                <a:lnSpc>
                  <a:spcPts val="3124"/>
                </a:lnSpc>
              </a:pPr>
              <a:r>
                <a:rPr lang="en-US" sz="2499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Real-time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00559" y="2542282"/>
            <a:ext cx="3527822" cy="823317"/>
            <a:chOff x="0" y="0"/>
            <a:chExt cx="4703763" cy="109775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703763" cy="1097757"/>
            </a:xfrm>
            <a:custGeom>
              <a:avLst/>
              <a:gdLst/>
              <a:ahLst/>
              <a:cxnLst/>
              <a:rect l="l" t="t" r="r" b="b"/>
              <a:pathLst>
                <a:path w="4703763" h="1097757">
                  <a:moveTo>
                    <a:pt x="0" y="0"/>
                  </a:moveTo>
                  <a:lnTo>
                    <a:pt x="4703763" y="0"/>
                  </a:lnTo>
                  <a:lnTo>
                    <a:pt x="4703763" y="1097757"/>
                  </a:lnTo>
                  <a:lnTo>
                    <a:pt x="0" y="10977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85725"/>
              <a:ext cx="4703763" cy="118348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r">
                <a:lnSpc>
                  <a:spcPts val="3187"/>
                </a:lnSpc>
              </a:pPr>
              <a:r>
                <a:rPr lang="en-US" sz="2000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Integrate with Azure Stream Analytics.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5975896" y="3716685"/>
            <a:ext cx="771971" cy="28575"/>
            <a:chOff x="0" y="0"/>
            <a:chExt cx="1029295" cy="381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029335" cy="38100"/>
            </a:xfrm>
            <a:custGeom>
              <a:avLst/>
              <a:gdLst/>
              <a:ahLst/>
              <a:cxnLst/>
              <a:rect l="l" t="t" r="r" b="b"/>
              <a:pathLst>
                <a:path w="1029335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10285" y="0"/>
                  </a:lnTo>
                  <a:cubicBezTo>
                    <a:pt x="1020826" y="0"/>
                    <a:pt x="1029335" y="8509"/>
                    <a:pt x="1029335" y="19050"/>
                  </a:cubicBezTo>
                  <a:cubicBezTo>
                    <a:pt x="1029335" y="29591"/>
                    <a:pt x="1020826" y="38100"/>
                    <a:pt x="1010285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585F6B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5425529" y="3441501"/>
            <a:ext cx="578941" cy="578941"/>
            <a:chOff x="0" y="0"/>
            <a:chExt cx="771922" cy="771922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771906" cy="771906"/>
            </a:xfrm>
            <a:custGeom>
              <a:avLst/>
              <a:gdLst/>
              <a:ahLst/>
              <a:cxnLst/>
              <a:rect l="l" t="t" r="r" b="b"/>
              <a:pathLst>
                <a:path w="771906" h="771906">
                  <a:moveTo>
                    <a:pt x="0" y="51435"/>
                  </a:moveTo>
                  <a:cubicBezTo>
                    <a:pt x="0" y="22987"/>
                    <a:pt x="22987" y="0"/>
                    <a:pt x="51435" y="0"/>
                  </a:cubicBezTo>
                  <a:lnTo>
                    <a:pt x="720471" y="0"/>
                  </a:lnTo>
                  <a:cubicBezTo>
                    <a:pt x="748919" y="0"/>
                    <a:pt x="771906" y="22987"/>
                    <a:pt x="771906" y="51435"/>
                  </a:cubicBezTo>
                  <a:lnTo>
                    <a:pt x="771906" y="720471"/>
                  </a:lnTo>
                  <a:cubicBezTo>
                    <a:pt x="771906" y="748919"/>
                    <a:pt x="748919" y="771906"/>
                    <a:pt x="720471" y="771906"/>
                  </a:cubicBezTo>
                  <a:lnTo>
                    <a:pt x="51435" y="771906"/>
                  </a:lnTo>
                  <a:cubicBezTo>
                    <a:pt x="22987" y="771906"/>
                    <a:pt x="0" y="748919"/>
                    <a:pt x="0" y="720471"/>
                  </a:cubicBezTo>
                  <a:close/>
                </a:path>
              </a:pathLst>
            </a:custGeom>
            <a:solidFill>
              <a:srgbClr val="3F4652"/>
            </a:solidFill>
          </p:spPr>
        </p:sp>
      </p:grpSp>
      <p:grpSp>
        <p:nvGrpSpPr>
          <p:cNvPr id="30" name="Group 30"/>
          <p:cNvGrpSpPr/>
          <p:nvPr/>
        </p:nvGrpSpPr>
        <p:grpSpPr>
          <a:xfrm>
            <a:off x="5522044" y="3489796"/>
            <a:ext cx="385911" cy="482353"/>
            <a:chOff x="0" y="0"/>
            <a:chExt cx="514548" cy="643137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514548" cy="643137"/>
            </a:xfrm>
            <a:custGeom>
              <a:avLst/>
              <a:gdLst/>
              <a:ahLst/>
              <a:cxnLst/>
              <a:rect l="l" t="t" r="r" b="b"/>
              <a:pathLst>
                <a:path w="514548" h="643137">
                  <a:moveTo>
                    <a:pt x="0" y="0"/>
                  </a:moveTo>
                  <a:lnTo>
                    <a:pt x="514548" y="0"/>
                  </a:lnTo>
                  <a:lnTo>
                    <a:pt x="514548" y="643137"/>
                  </a:lnTo>
                  <a:lnTo>
                    <a:pt x="0" y="6431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57150"/>
              <a:ext cx="514548" cy="58598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000"/>
                </a:lnSpc>
              </a:pPr>
              <a:r>
                <a:rPr lang="en-US" sz="3000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2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7001619" y="3529905"/>
            <a:ext cx="3216474" cy="401985"/>
            <a:chOff x="0" y="0"/>
            <a:chExt cx="4288632" cy="53598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4288632" cy="535980"/>
            </a:xfrm>
            <a:custGeom>
              <a:avLst/>
              <a:gdLst/>
              <a:ahLst/>
              <a:cxnLst/>
              <a:rect l="l" t="t" r="r" b="b"/>
              <a:pathLst>
                <a:path w="4288632" h="535980">
                  <a:moveTo>
                    <a:pt x="0" y="0"/>
                  </a:moveTo>
                  <a:lnTo>
                    <a:pt x="4288632" y="0"/>
                  </a:lnTo>
                  <a:lnTo>
                    <a:pt x="4288632" y="535980"/>
                  </a:lnTo>
                  <a:lnTo>
                    <a:pt x="0" y="53598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9525"/>
              <a:ext cx="4288632" cy="54550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24"/>
                </a:lnSpc>
              </a:pPr>
              <a:r>
                <a:rPr lang="en-US" sz="2499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Dashboards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7001619" y="4086225"/>
            <a:ext cx="3527822" cy="823317"/>
            <a:chOff x="0" y="0"/>
            <a:chExt cx="4703763" cy="1097757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4703763" cy="1097757"/>
            </a:xfrm>
            <a:custGeom>
              <a:avLst/>
              <a:gdLst/>
              <a:ahLst/>
              <a:cxnLst/>
              <a:rect l="l" t="t" r="r" b="b"/>
              <a:pathLst>
                <a:path w="4703763" h="1097757">
                  <a:moveTo>
                    <a:pt x="0" y="0"/>
                  </a:moveTo>
                  <a:lnTo>
                    <a:pt x="4703763" y="0"/>
                  </a:lnTo>
                  <a:lnTo>
                    <a:pt x="4703763" y="1097757"/>
                  </a:lnTo>
                  <a:lnTo>
                    <a:pt x="0" y="10977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-85725"/>
              <a:ext cx="4703763" cy="118348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87"/>
                </a:lnSpc>
              </a:pPr>
              <a:r>
                <a:rPr lang="en-US" sz="2000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Dynamic dashboards in Power BI or Tableau.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4682132" y="5047506"/>
            <a:ext cx="771971" cy="28575"/>
            <a:chOff x="0" y="0"/>
            <a:chExt cx="1029295" cy="381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1029335" cy="38100"/>
            </a:xfrm>
            <a:custGeom>
              <a:avLst/>
              <a:gdLst/>
              <a:ahLst/>
              <a:cxnLst/>
              <a:rect l="l" t="t" r="r" b="b"/>
              <a:pathLst>
                <a:path w="1029335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10285" y="0"/>
                  </a:lnTo>
                  <a:cubicBezTo>
                    <a:pt x="1020826" y="0"/>
                    <a:pt x="1029335" y="8509"/>
                    <a:pt x="1029335" y="19050"/>
                  </a:cubicBezTo>
                  <a:cubicBezTo>
                    <a:pt x="1029335" y="29591"/>
                    <a:pt x="1020826" y="38100"/>
                    <a:pt x="1010285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585F6B"/>
            </a:solidFill>
          </p:spPr>
        </p:sp>
      </p:grpSp>
      <p:grpSp>
        <p:nvGrpSpPr>
          <p:cNvPr id="41" name="Group 41"/>
          <p:cNvGrpSpPr/>
          <p:nvPr/>
        </p:nvGrpSpPr>
        <p:grpSpPr>
          <a:xfrm>
            <a:off x="5425529" y="4772322"/>
            <a:ext cx="578941" cy="578941"/>
            <a:chOff x="0" y="0"/>
            <a:chExt cx="771922" cy="771922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771906" cy="771906"/>
            </a:xfrm>
            <a:custGeom>
              <a:avLst/>
              <a:gdLst/>
              <a:ahLst/>
              <a:cxnLst/>
              <a:rect l="l" t="t" r="r" b="b"/>
              <a:pathLst>
                <a:path w="771906" h="771906">
                  <a:moveTo>
                    <a:pt x="0" y="51435"/>
                  </a:moveTo>
                  <a:cubicBezTo>
                    <a:pt x="0" y="22987"/>
                    <a:pt x="22987" y="0"/>
                    <a:pt x="51435" y="0"/>
                  </a:cubicBezTo>
                  <a:lnTo>
                    <a:pt x="720471" y="0"/>
                  </a:lnTo>
                  <a:cubicBezTo>
                    <a:pt x="748919" y="0"/>
                    <a:pt x="771906" y="22987"/>
                    <a:pt x="771906" y="51435"/>
                  </a:cubicBezTo>
                  <a:lnTo>
                    <a:pt x="771906" y="720471"/>
                  </a:lnTo>
                  <a:cubicBezTo>
                    <a:pt x="771906" y="748919"/>
                    <a:pt x="748919" y="771906"/>
                    <a:pt x="720471" y="771906"/>
                  </a:cubicBezTo>
                  <a:lnTo>
                    <a:pt x="51435" y="771906"/>
                  </a:lnTo>
                  <a:cubicBezTo>
                    <a:pt x="22987" y="771906"/>
                    <a:pt x="0" y="748919"/>
                    <a:pt x="0" y="720471"/>
                  </a:cubicBezTo>
                  <a:close/>
                </a:path>
              </a:pathLst>
            </a:custGeom>
            <a:solidFill>
              <a:srgbClr val="3F4652"/>
            </a:solidFill>
          </p:spPr>
        </p:sp>
      </p:grpSp>
      <p:grpSp>
        <p:nvGrpSpPr>
          <p:cNvPr id="43" name="Group 43"/>
          <p:cNvGrpSpPr/>
          <p:nvPr/>
        </p:nvGrpSpPr>
        <p:grpSpPr>
          <a:xfrm>
            <a:off x="5522044" y="4820618"/>
            <a:ext cx="385911" cy="482353"/>
            <a:chOff x="0" y="0"/>
            <a:chExt cx="514548" cy="643137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514548" cy="643137"/>
            </a:xfrm>
            <a:custGeom>
              <a:avLst/>
              <a:gdLst/>
              <a:ahLst/>
              <a:cxnLst/>
              <a:rect l="l" t="t" r="r" b="b"/>
              <a:pathLst>
                <a:path w="514548" h="643137">
                  <a:moveTo>
                    <a:pt x="0" y="0"/>
                  </a:moveTo>
                  <a:lnTo>
                    <a:pt x="514548" y="0"/>
                  </a:lnTo>
                  <a:lnTo>
                    <a:pt x="514548" y="643137"/>
                  </a:lnTo>
                  <a:lnTo>
                    <a:pt x="0" y="6431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5" name="TextBox 45"/>
            <p:cNvSpPr txBox="1"/>
            <p:nvPr/>
          </p:nvSpPr>
          <p:spPr>
            <a:xfrm>
              <a:off x="0" y="57150"/>
              <a:ext cx="514548" cy="58598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000"/>
                </a:lnSpc>
              </a:pPr>
              <a:r>
                <a:rPr lang="en-US" sz="3000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3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1211908" y="4860726"/>
            <a:ext cx="3216474" cy="401985"/>
            <a:chOff x="0" y="0"/>
            <a:chExt cx="4288632" cy="535980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4288632" cy="535980"/>
            </a:xfrm>
            <a:custGeom>
              <a:avLst/>
              <a:gdLst/>
              <a:ahLst/>
              <a:cxnLst/>
              <a:rect l="l" t="t" r="r" b="b"/>
              <a:pathLst>
                <a:path w="4288632" h="535980">
                  <a:moveTo>
                    <a:pt x="0" y="0"/>
                  </a:moveTo>
                  <a:lnTo>
                    <a:pt x="4288632" y="0"/>
                  </a:lnTo>
                  <a:lnTo>
                    <a:pt x="4288632" y="535980"/>
                  </a:lnTo>
                  <a:lnTo>
                    <a:pt x="0" y="53598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8" name="TextBox 48"/>
            <p:cNvSpPr txBox="1"/>
            <p:nvPr/>
          </p:nvSpPr>
          <p:spPr>
            <a:xfrm>
              <a:off x="0" y="-9525"/>
              <a:ext cx="4288632" cy="54550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r">
                <a:lnSpc>
                  <a:spcPts val="3124"/>
                </a:lnSpc>
              </a:pPr>
              <a:r>
                <a:rPr lang="en-US" sz="2499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Sentiment</a:t>
              </a:r>
            </a:p>
          </p:txBody>
        </p:sp>
      </p:grpSp>
      <p:grpSp>
        <p:nvGrpSpPr>
          <p:cNvPr id="49" name="Group 49"/>
          <p:cNvGrpSpPr/>
          <p:nvPr/>
        </p:nvGrpSpPr>
        <p:grpSpPr>
          <a:xfrm>
            <a:off x="900559" y="5417046"/>
            <a:ext cx="3527822" cy="823317"/>
            <a:chOff x="0" y="0"/>
            <a:chExt cx="4703763" cy="1097757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4703763" cy="1097757"/>
            </a:xfrm>
            <a:custGeom>
              <a:avLst/>
              <a:gdLst/>
              <a:ahLst/>
              <a:cxnLst/>
              <a:rect l="l" t="t" r="r" b="b"/>
              <a:pathLst>
                <a:path w="4703763" h="1097757">
                  <a:moveTo>
                    <a:pt x="0" y="0"/>
                  </a:moveTo>
                  <a:lnTo>
                    <a:pt x="4703763" y="0"/>
                  </a:lnTo>
                  <a:lnTo>
                    <a:pt x="4703763" y="1097757"/>
                  </a:lnTo>
                  <a:lnTo>
                    <a:pt x="0" y="10977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1" name="TextBox 51"/>
            <p:cNvSpPr txBox="1"/>
            <p:nvPr/>
          </p:nvSpPr>
          <p:spPr>
            <a:xfrm>
              <a:off x="0" y="-85725"/>
              <a:ext cx="4703763" cy="118348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r">
                <a:lnSpc>
                  <a:spcPts val="3187"/>
                </a:lnSpc>
              </a:pPr>
              <a:r>
                <a:rPr lang="en-US" sz="2000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Incorporate user sentiment analysis.</a:t>
              </a:r>
            </a:p>
          </p:txBody>
        </p:sp>
      </p:grpSp>
      <p:grpSp>
        <p:nvGrpSpPr>
          <p:cNvPr id="52" name="Group 52"/>
          <p:cNvGrpSpPr/>
          <p:nvPr/>
        </p:nvGrpSpPr>
        <p:grpSpPr>
          <a:xfrm>
            <a:off x="5975896" y="6378327"/>
            <a:ext cx="771971" cy="28575"/>
            <a:chOff x="0" y="0"/>
            <a:chExt cx="1029295" cy="38100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1029335" cy="38100"/>
            </a:xfrm>
            <a:custGeom>
              <a:avLst/>
              <a:gdLst/>
              <a:ahLst/>
              <a:cxnLst/>
              <a:rect l="l" t="t" r="r" b="b"/>
              <a:pathLst>
                <a:path w="1029335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10285" y="0"/>
                  </a:lnTo>
                  <a:cubicBezTo>
                    <a:pt x="1020826" y="0"/>
                    <a:pt x="1029335" y="8509"/>
                    <a:pt x="1029335" y="19050"/>
                  </a:cubicBezTo>
                  <a:cubicBezTo>
                    <a:pt x="1029335" y="29591"/>
                    <a:pt x="1020826" y="38100"/>
                    <a:pt x="1010285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585F6B"/>
            </a:solidFill>
          </p:spPr>
        </p:sp>
      </p:grpSp>
      <p:grpSp>
        <p:nvGrpSpPr>
          <p:cNvPr id="54" name="Group 54"/>
          <p:cNvGrpSpPr/>
          <p:nvPr/>
        </p:nvGrpSpPr>
        <p:grpSpPr>
          <a:xfrm>
            <a:off x="5425529" y="6103144"/>
            <a:ext cx="578941" cy="578941"/>
            <a:chOff x="0" y="0"/>
            <a:chExt cx="771922" cy="771922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771906" cy="771906"/>
            </a:xfrm>
            <a:custGeom>
              <a:avLst/>
              <a:gdLst/>
              <a:ahLst/>
              <a:cxnLst/>
              <a:rect l="l" t="t" r="r" b="b"/>
              <a:pathLst>
                <a:path w="771906" h="771906">
                  <a:moveTo>
                    <a:pt x="0" y="51435"/>
                  </a:moveTo>
                  <a:cubicBezTo>
                    <a:pt x="0" y="22987"/>
                    <a:pt x="22987" y="0"/>
                    <a:pt x="51435" y="0"/>
                  </a:cubicBezTo>
                  <a:lnTo>
                    <a:pt x="720471" y="0"/>
                  </a:lnTo>
                  <a:cubicBezTo>
                    <a:pt x="748919" y="0"/>
                    <a:pt x="771906" y="22987"/>
                    <a:pt x="771906" y="51435"/>
                  </a:cubicBezTo>
                  <a:lnTo>
                    <a:pt x="771906" y="720471"/>
                  </a:lnTo>
                  <a:cubicBezTo>
                    <a:pt x="771906" y="748919"/>
                    <a:pt x="748919" y="771906"/>
                    <a:pt x="720471" y="771906"/>
                  </a:cubicBezTo>
                  <a:lnTo>
                    <a:pt x="51435" y="771906"/>
                  </a:lnTo>
                  <a:cubicBezTo>
                    <a:pt x="22987" y="771906"/>
                    <a:pt x="0" y="748919"/>
                    <a:pt x="0" y="720471"/>
                  </a:cubicBezTo>
                  <a:close/>
                </a:path>
              </a:pathLst>
            </a:custGeom>
            <a:solidFill>
              <a:srgbClr val="3F4652"/>
            </a:solidFill>
          </p:spPr>
        </p:sp>
      </p:grpSp>
      <p:grpSp>
        <p:nvGrpSpPr>
          <p:cNvPr id="56" name="Group 56"/>
          <p:cNvGrpSpPr/>
          <p:nvPr/>
        </p:nvGrpSpPr>
        <p:grpSpPr>
          <a:xfrm>
            <a:off x="5522044" y="6151439"/>
            <a:ext cx="385911" cy="482353"/>
            <a:chOff x="0" y="0"/>
            <a:chExt cx="514548" cy="643137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514548" cy="643137"/>
            </a:xfrm>
            <a:custGeom>
              <a:avLst/>
              <a:gdLst/>
              <a:ahLst/>
              <a:cxnLst/>
              <a:rect l="l" t="t" r="r" b="b"/>
              <a:pathLst>
                <a:path w="514548" h="643137">
                  <a:moveTo>
                    <a:pt x="0" y="0"/>
                  </a:moveTo>
                  <a:lnTo>
                    <a:pt x="514548" y="0"/>
                  </a:lnTo>
                  <a:lnTo>
                    <a:pt x="514548" y="643137"/>
                  </a:lnTo>
                  <a:lnTo>
                    <a:pt x="0" y="6431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8" name="TextBox 58"/>
            <p:cNvSpPr txBox="1"/>
            <p:nvPr/>
          </p:nvSpPr>
          <p:spPr>
            <a:xfrm>
              <a:off x="0" y="57150"/>
              <a:ext cx="514548" cy="58598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000"/>
                </a:lnSpc>
              </a:pPr>
              <a:r>
                <a:rPr lang="en-US" sz="3000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4</a:t>
              </a:r>
            </a:p>
          </p:txBody>
        </p:sp>
      </p:grpSp>
      <p:grpSp>
        <p:nvGrpSpPr>
          <p:cNvPr id="59" name="Group 59"/>
          <p:cNvGrpSpPr/>
          <p:nvPr/>
        </p:nvGrpSpPr>
        <p:grpSpPr>
          <a:xfrm>
            <a:off x="7001619" y="6191547"/>
            <a:ext cx="3216474" cy="401985"/>
            <a:chOff x="0" y="0"/>
            <a:chExt cx="4288632" cy="535980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4288632" cy="535980"/>
            </a:xfrm>
            <a:custGeom>
              <a:avLst/>
              <a:gdLst/>
              <a:ahLst/>
              <a:cxnLst/>
              <a:rect l="l" t="t" r="r" b="b"/>
              <a:pathLst>
                <a:path w="4288632" h="535980">
                  <a:moveTo>
                    <a:pt x="0" y="0"/>
                  </a:moveTo>
                  <a:lnTo>
                    <a:pt x="4288632" y="0"/>
                  </a:lnTo>
                  <a:lnTo>
                    <a:pt x="4288632" y="535980"/>
                  </a:lnTo>
                  <a:lnTo>
                    <a:pt x="0" y="53598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1" name="TextBox 61"/>
            <p:cNvSpPr txBox="1"/>
            <p:nvPr/>
          </p:nvSpPr>
          <p:spPr>
            <a:xfrm>
              <a:off x="0" y="-9525"/>
              <a:ext cx="4288632" cy="54550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24"/>
                </a:lnSpc>
              </a:pPr>
              <a:r>
                <a:rPr lang="en-US" sz="2499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Expand</a:t>
              </a:r>
            </a:p>
          </p:txBody>
        </p:sp>
      </p:grpSp>
      <p:grpSp>
        <p:nvGrpSpPr>
          <p:cNvPr id="62" name="Group 62"/>
          <p:cNvGrpSpPr/>
          <p:nvPr/>
        </p:nvGrpSpPr>
        <p:grpSpPr>
          <a:xfrm>
            <a:off x="7001619" y="6747868"/>
            <a:ext cx="3527822" cy="823317"/>
            <a:chOff x="0" y="0"/>
            <a:chExt cx="4703763" cy="1097757"/>
          </a:xfrm>
        </p:grpSpPr>
        <p:sp>
          <p:nvSpPr>
            <p:cNvPr id="63" name="Freeform 63"/>
            <p:cNvSpPr/>
            <p:nvPr/>
          </p:nvSpPr>
          <p:spPr>
            <a:xfrm>
              <a:off x="0" y="0"/>
              <a:ext cx="4703763" cy="1097757"/>
            </a:xfrm>
            <a:custGeom>
              <a:avLst/>
              <a:gdLst/>
              <a:ahLst/>
              <a:cxnLst/>
              <a:rect l="l" t="t" r="r" b="b"/>
              <a:pathLst>
                <a:path w="4703763" h="1097757">
                  <a:moveTo>
                    <a:pt x="0" y="0"/>
                  </a:moveTo>
                  <a:lnTo>
                    <a:pt x="4703763" y="0"/>
                  </a:lnTo>
                  <a:lnTo>
                    <a:pt x="4703763" y="1097757"/>
                  </a:lnTo>
                  <a:lnTo>
                    <a:pt x="0" y="10977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4" name="TextBox 64"/>
            <p:cNvSpPr txBox="1"/>
            <p:nvPr/>
          </p:nvSpPr>
          <p:spPr>
            <a:xfrm>
              <a:off x="0" y="-85725"/>
              <a:ext cx="4703763" cy="118348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87"/>
                </a:lnSpc>
              </a:pPr>
              <a:r>
                <a:rPr lang="en-US" sz="2000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Podcast and audiobook trends.</a:t>
              </a:r>
            </a:p>
          </p:txBody>
        </p:sp>
      </p:grpSp>
      <p:grpSp>
        <p:nvGrpSpPr>
          <p:cNvPr id="65" name="Group 65"/>
          <p:cNvGrpSpPr/>
          <p:nvPr/>
        </p:nvGrpSpPr>
        <p:grpSpPr>
          <a:xfrm>
            <a:off x="4682132" y="7709147"/>
            <a:ext cx="771971" cy="28575"/>
            <a:chOff x="0" y="0"/>
            <a:chExt cx="1029295" cy="38100"/>
          </a:xfrm>
        </p:grpSpPr>
        <p:sp>
          <p:nvSpPr>
            <p:cNvPr id="66" name="Freeform 66"/>
            <p:cNvSpPr/>
            <p:nvPr/>
          </p:nvSpPr>
          <p:spPr>
            <a:xfrm>
              <a:off x="0" y="0"/>
              <a:ext cx="1029335" cy="38100"/>
            </a:xfrm>
            <a:custGeom>
              <a:avLst/>
              <a:gdLst/>
              <a:ahLst/>
              <a:cxnLst/>
              <a:rect l="l" t="t" r="r" b="b"/>
              <a:pathLst>
                <a:path w="1029335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10285" y="0"/>
                  </a:lnTo>
                  <a:cubicBezTo>
                    <a:pt x="1020826" y="0"/>
                    <a:pt x="1029335" y="8509"/>
                    <a:pt x="1029335" y="19050"/>
                  </a:cubicBezTo>
                  <a:cubicBezTo>
                    <a:pt x="1029335" y="29591"/>
                    <a:pt x="1020826" y="38100"/>
                    <a:pt x="1010285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585F6B"/>
            </a:solidFill>
          </p:spPr>
        </p:sp>
      </p:grpSp>
      <p:grpSp>
        <p:nvGrpSpPr>
          <p:cNvPr id="67" name="Group 67"/>
          <p:cNvGrpSpPr/>
          <p:nvPr/>
        </p:nvGrpSpPr>
        <p:grpSpPr>
          <a:xfrm>
            <a:off x="5425529" y="7433965"/>
            <a:ext cx="578941" cy="578941"/>
            <a:chOff x="0" y="0"/>
            <a:chExt cx="771922" cy="771922"/>
          </a:xfrm>
        </p:grpSpPr>
        <p:sp>
          <p:nvSpPr>
            <p:cNvPr id="68" name="Freeform 68"/>
            <p:cNvSpPr/>
            <p:nvPr/>
          </p:nvSpPr>
          <p:spPr>
            <a:xfrm>
              <a:off x="0" y="0"/>
              <a:ext cx="771906" cy="771906"/>
            </a:xfrm>
            <a:custGeom>
              <a:avLst/>
              <a:gdLst/>
              <a:ahLst/>
              <a:cxnLst/>
              <a:rect l="l" t="t" r="r" b="b"/>
              <a:pathLst>
                <a:path w="771906" h="771906">
                  <a:moveTo>
                    <a:pt x="0" y="51435"/>
                  </a:moveTo>
                  <a:cubicBezTo>
                    <a:pt x="0" y="22987"/>
                    <a:pt x="22987" y="0"/>
                    <a:pt x="51435" y="0"/>
                  </a:cubicBezTo>
                  <a:lnTo>
                    <a:pt x="720471" y="0"/>
                  </a:lnTo>
                  <a:cubicBezTo>
                    <a:pt x="748919" y="0"/>
                    <a:pt x="771906" y="22987"/>
                    <a:pt x="771906" y="51435"/>
                  </a:cubicBezTo>
                  <a:lnTo>
                    <a:pt x="771906" y="720471"/>
                  </a:lnTo>
                  <a:cubicBezTo>
                    <a:pt x="771906" y="748919"/>
                    <a:pt x="748919" y="771906"/>
                    <a:pt x="720471" y="771906"/>
                  </a:cubicBezTo>
                  <a:lnTo>
                    <a:pt x="51435" y="771906"/>
                  </a:lnTo>
                  <a:cubicBezTo>
                    <a:pt x="22987" y="771906"/>
                    <a:pt x="0" y="748919"/>
                    <a:pt x="0" y="720471"/>
                  </a:cubicBezTo>
                  <a:close/>
                </a:path>
              </a:pathLst>
            </a:custGeom>
            <a:solidFill>
              <a:srgbClr val="3F4652"/>
            </a:solidFill>
          </p:spPr>
        </p:sp>
      </p:grpSp>
      <p:grpSp>
        <p:nvGrpSpPr>
          <p:cNvPr id="69" name="Group 69"/>
          <p:cNvGrpSpPr/>
          <p:nvPr/>
        </p:nvGrpSpPr>
        <p:grpSpPr>
          <a:xfrm>
            <a:off x="5522044" y="7482260"/>
            <a:ext cx="385911" cy="482353"/>
            <a:chOff x="0" y="0"/>
            <a:chExt cx="514548" cy="643137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514548" cy="643137"/>
            </a:xfrm>
            <a:custGeom>
              <a:avLst/>
              <a:gdLst/>
              <a:ahLst/>
              <a:cxnLst/>
              <a:rect l="l" t="t" r="r" b="b"/>
              <a:pathLst>
                <a:path w="514548" h="643137">
                  <a:moveTo>
                    <a:pt x="0" y="0"/>
                  </a:moveTo>
                  <a:lnTo>
                    <a:pt x="514548" y="0"/>
                  </a:lnTo>
                  <a:lnTo>
                    <a:pt x="514548" y="643137"/>
                  </a:lnTo>
                  <a:lnTo>
                    <a:pt x="0" y="6431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1" name="TextBox 71"/>
            <p:cNvSpPr txBox="1"/>
            <p:nvPr/>
          </p:nvSpPr>
          <p:spPr>
            <a:xfrm>
              <a:off x="0" y="57150"/>
              <a:ext cx="514548" cy="58598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000"/>
                </a:lnSpc>
              </a:pPr>
              <a:r>
                <a:rPr lang="en-US" sz="3000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5</a:t>
              </a:r>
            </a:p>
          </p:txBody>
        </p:sp>
      </p:grpSp>
      <p:grpSp>
        <p:nvGrpSpPr>
          <p:cNvPr id="72" name="Group 72"/>
          <p:cNvGrpSpPr/>
          <p:nvPr/>
        </p:nvGrpSpPr>
        <p:grpSpPr>
          <a:xfrm>
            <a:off x="1211908" y="7522369"/>
            <a:ext cx="3216474" cy="401985"/>
            <a:chOff x="0" y="0"/>
            <a:chExt cx="4288632" cy="535980"/>
          </a:xfrm>
        </p:grpSpPr>
        <p:sp>
          <p:nvSpPr>
            <p:cNvPr id="73" name="Freeform 73"/>
            <p:cNvSpPr/>
            <p:nvPr/>
          </p:nvSpPr>
          <p:spPr>
            <a:xfrm>
              <a:off x="0" y="0"/>
              <a:ext cx="4288632" cy="535980"/>
            </a:xfrm>
            <a:custGeom>
              <a:avLst/>
              <a:gdLst/>
              <a:ahLst/>
              <a:cxnLst/>
              <a:rect l="l" t="t" r="r" b="b"/>
              <a:pathLst>
                <a:path w="4288632" h="535980">
                  <a:moveTo>
                    <a:pt x="0" y="0"/>
                  </a:moveTo>
                  <a:lnTo>
                    <a:pt x="4288632" y="0"/>
                  </a:lnTo>
                  <a:lnTo>
                    <a:pt x="4288632" y="535980"/>
                  </a:lnTo>
                  <a:lnTo>
                    <a:pt x="0" y="53598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4" name="TextBox 74"/>
            <p:cNvSpPr txBox="1"/>
            <p:nvPr/>
          </p:nvSpPr>
          <p:spPr>
            <a:xfrm>
              <a:off x="0" y="-9525"/>
              <a:ext cx="4288632" cy="54550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r">
                <a:lnSpc>
                  <a:spcPts val="3124"/>
                </a:lnSpc>
              </a:pPr>
              <a:r>
                <a:rPr lang="en-US" sz="2499">
                  <a:solidFill>
                    <a:srgbClr val="D6E5E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Predict</a:t>
              </a:r>
            </a:p>
          </p:txBody>
        </p:sp>
      </p:grpSp>
      <p:grpSp>
        <p:nvGrpSpPr>
          <p:cNvPr id="75" name="Group 75"/>
          <p:cNvGrpSpPr/>
          <p:nvPr/>
        </p:nvGrpSpPr>
        <p:grpSpPr>
          <a:xfrm>
            <a:off x="900559" y="8078689"/>
            <a:ext cx="3527822" cy="823317"/>
            <a:chOff x="0" y="0"/>
            <a:chExt cx="4703763" cy="1097757"/>
          </a:xfrm>
        </p:grpSpPr>
        <p:sp>
          <p:nvSpPr>
            <p:cNvPr id="76" name="Freeform 76"/>
            <p:cNvSpPr/>
            <p:nvPr/>
          </p:nvSpPr>
          <p:spPr>
            <a:xfrm>
              <a:off x="0" y="0"/>
              <a:ext cx="4703763" cy="1097757"/>
            </a:xfrm>
            <a:custGeom>
              <a:avLst/>
              <a:gdLst/>
              <a:ahLst/>
              <a:cxnLst/>
              <a:rect l="l" t="t" r="r" b="b"/>
              <a:pathLst>
                <a:path w="4703763" h="1097757">
                  <a:moveTo>
                    <a:pt x="0" y="0"/>
                  </a:moveTo>
                  <a:lnTo>
                    <a:pt x="4703763" y="0"/>
                  </a:lnTo>
                  <a:lnTo>
                    <a:pt x="4703763" y="1097757"/>
                  </a:lnTo>
                  <a:lnTo>
                    <a:pt x="0" y="10977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7" name="TextBox 77"/>
            <p:cNvSpPr txBox="1"/>
            <p:nvPr/>
          </p:nvSpPr>
          <p:spPr>
            <a:xfrm>
              <a:off x="0" y="-85725"/>
              <a:ext cx="4703763" cy="118348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r">
                <a:lnSpc>
                  <a:spcPts val="3187"/>
                </a:lnSpc>
              </a:pPr>
              <a:r>
                <a:rPr lang="en-US" sz="2000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ML models to predict music trends.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1B2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02733"/>
            </a:solidFill>
          </p:spPr>
        </p:sp>
      </p:grpSp>
      <p:sp>
        <p:nvSpPr>
          <p:cNvPr id="6" name="Freeform 6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 descr="preencoded.png"/>
          <p:cNvSpPr/>
          <p:nvPr/>
        </p:nvSpPr>
        <p:spPr>
          <a:xfrm>
            <a:off x="9829800" y="0"/>
            <a:ext cx="84582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992238" y="3984724"/>
            <a:ext cx="7088237" cy="885974"/>
            <a:chOff x="0" y="0"/>
            <a:chExt cx="9450983" cy="11812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9450983" cy="12003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76B9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Conclusion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2238" y="5295900"/>
            <a:ext cx="9445526" cy="453629"/>
            <a:chOff x="0" y="0"/>
            <a:chExt cx="12594035" cy="60483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95250"/>
              <a:ext cx="12594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Secure, scalable data pipeline for Spotify data.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92238" y="5848647"/>
            <a:ext cx="9445526" cy="453629"/>
            <a:chOff x="0" y="0"/>
            <a:chExt cx="12594035" cy="60483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95250"/>
              <a:ext cx="12594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Leveraged analytical power of cloud tools with PySpark.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1B2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02733"/>
            </a:solidFill>
          </p:spPr>
        </p:sp>
      </p:grpSp>
      <p:sp>
        <p:nvSpPr>
          <p:cNvPr id="6" name="Freeform 6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02733">
                <a:alpha val="63922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992238" y="4261097"/>
            <a:ext cx="8804821" cy="885974"/>
            <a:chOff x="0" y="0"/>
            <a:chExt cx="11739762" cy="118129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739762" cy="1181298"/>
            </a:xfrm>
            <a:custGeom>
              <a:avLst/>
              <a:gdLst/>
              <a:ahLst/>
              <a:cxnLst/>
              <a:rect l="l" t="t" r="r" b="b"/>
              <a:pathLst>
                <a:path w="11739762" h="1181298">
                  <a:moveTo>
                    <a:pt x="0" y="0"/>
                  </a:moveTo>
                  <a:lnTo>
                    <a:pt x="11739762" y="0"/>
                  </a:lnTo>
                  <a:lnTo>
                    <a:pt x="11739762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11739762" cy="12003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76B9F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                             Thank You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92238" y="5572274"/>
            <a:ext cx="16303526" cy="453629"/>
            <a:chOff x="0" y="0"/>
            <a:chExt cx="21738035" cy="60483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1738034" cy="604838"/>
            </a:xfrm>
            <a:custGeom>
              <a:avLst/>
              <a:gdLst/>
              <a:ahLst/>
              <a:cxnLst/>
              <a:rect l="l" t="t" r="r" b="b"/>
              <a:pathLst>
                <a:path w="21738034" h="604838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95250"/>
              <a:ext cx="21738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D6E5EF"/>
                  </a:solidFill>
                  <a:latin typeface="Roboto"/>
                  <a:ea typeface="Roboto"/>
                  <a:cs typeface="Roboto"/>
                  <a:sym typeface="Roboto"/>
                </a:rPr>
                <a:t>                                                                                                  We appreciate your time and attention!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303</Words>
  <Application>Microsoft Office PowerPoint</Application>
  <PresentationFormat>Custom</PresentationFormat>
  <Paragraphs>103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Roboto Slab</vt:lpstr>
      <vt:lpstr>Calibri</vt:lpstr>
      <vt:lpstr>Roboto</vt:lpstr>
      <vt:lpstr>Roboto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Spotify-Music-Trends-Streaming-Data-at-Scale.pptx</dc:title>
  <dc:creator>Abhishek Niraj</dc:creator>
  <cp:lastModifiedBy>Abhishek Niraj</cp:lastModifiedBy>
  <cp:revision>13</cp:revision>
  <dcterms:created xsi:type="dcterms:W3CDTF">2006-08-16T00:00:00Z</dcterms:created>
  <dcterms:modified xsi:type="dcterms:W3CDTF">2025-04-29T14:24:53Z</dcterms:modified>
  <dc:identifier>DAGmBvnVTJ0</dc:identifier>
</cp:coreProperties>
</file>

<file path=docProps/thumbnail.jpeg>
</file>